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6" r:id="rId6"/>
    <p:sldId id="261" r:id="rId7"/>
    <p:sldId id="268" r:id="rId8"/>
    <p:sldId id="274" r:id="rId9"/>
    <p:sldId id="275" r:id="rId10"/>
    <p:sldId id="263" r:id="rId11"/>
    <p:sldId id="264" r:id="rId12"/>
    <p:sldId id="265" r:id="rId13"/>
    <p:sldId id="269" r:id="rId14"/>
    <p:sldId id="270" r:id="rId15"/>
    <p:sldId id="271" r:id="rId16"/>
    <p:sldId id="276" r:id="rId17"/>
    <p:sldId id="279" r:id="rId18"/>
  </p:sldIdLst>
  <p:sldSz cx="14630400" cy="8229600"/>
  <p:notesSz cx="6797675" cy="9926638"/>
  <p:embeddedFontLst>
    <p:embeddedFont>
      <p:font typeface="Bitter Medium" panose="020B0604020202020204" charset="0"/>
      <p:regular r:id="rId21"/>
    </p:embeddedFont>
    <p:embeddedFont>
      <p:font typeface="Open Sans" panose="020B0606030504020204" pitchFamily="34" charset="0"/>
      <p:regular r:id="rId22"/>
      <p:bold r:id="rId23"/>
      <p:italic r:id="rId24"/>
      <p:boldItalic r:id="rId25"/>
    </p:embeddedFont>
    <p:embeddedFont>
      <p:font typeface="Open Sans Bold" panose="020B0806030504020204" charset="0"/>
      <p:bold r:id="rId26"/>
    </p:embeddedFont>
    <p:embeddedFont>
      <p:font typeface="Verdana" panose="020B0604030504040204" pitchFamily="34" charset="0"/>
      <p:regular r:id="rId27"/>
      <p:bold r:id="rId28"/>
      <p:italic r:id="rId29"/>
      <p:boldItalic r:id="rId30"/>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41" autoAdjust="0"/>
  </p:normalViewPr>
  <p:slideViewPr>
    <p:cSldViewPr snapToGrid="0" snapToObjects="1">
      <p:cViewPr varScale="1">
        <p:scale>
          <a:sx n="83" d="100"/>
          <a:sy n="83" d="100"/>
        </p:scale>
        <p:origin x="6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80FA4-5188-4B4A-9D8F-CAA8B904A7A8}" type="doc">
      <dgm:prSet loTypeId="urn:microsoft.com/office/officeart/2005/8/layout/hList6" loCatId="list" qsTypeId="urn:microsoft.com/office/officeart/2005/8/quickstyle/3d1" qsCatId="3D" csTypeId="urn:microsoft.com/office/officeart/2005/8/colors/accent2_5" csCatId="accent2" phldr="1"/>
      <dgm:spPr/>
      <dgm:t>
        <a:bodyPr/>
        <a:lstStyle/>
        <a:p>
          <a:endParaRPr lang="it-IT"/>
        </a:p>
      </dgm:t>
    </dgm:pt>
    <dgm:pt modelId="{E26032ED-1572-4401-8B64-B538FA5F3820}">
      <dgm:prSet phldrT="[Testo]" custT="1"/>
      <dgm:spPr>
        <a:solidFill>
          <a:schemeClr val="accent2">
            <a:lumMod val="40000"/>
            <a:lumOff val="60000"/>
          </a:schemeClr>
        </a:solidFill>
      </dgm:spPr>
      <dgm:t>
        <a:bodyPr/>
        <a:lstStyle/>
        <a:p>
          <a:pPr>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Presentabile entro 60 giorni (attualmente 90) dalla comunicazione della determina​</a:t>
          </a:r>
          <a:r>
            <a:rPr lang="it-IT" sz="1800" b="1" i="0" noProof="0" dirty="0">
              <a:solidFill>
                <a:schemeClr val="tx1"/>
              </a:solidFill>
              <a:latin typeface="Verdana" panose="020B0604030504040204" pitchFamily="34" charset="0"/>
              <a:ea typeface="Verdana" panose="020B0604030504040204" pitchFamily="34" charset="0"/>
            </a:rPr>
            <a:t>​</a:t>
          </a:r>
        </a:p>
        <a:p>
          <a:pPr>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Solo tramite la piattaforma</a:t>
          </a:r>
          <a:r>
            <a:rPr lang="it-IT" sz="1800" b="1" i="0" u="none" noProof="0" dirty="0">
              <a:solidFill>
                <a:schemeClr val="tx1"/>
              </a:solidFill>
            </a:rPr>
            <a:t>​</a:t>
          </a:r>
          <a:r>
            <a:rPr lang="it-IT" sz="1800" b="1" i="0" noProof="0" dirty="0">
              <a:solidFill>
                <a:schemeClr val="tx1"/>
              </a:solidFill>
            </a:rPr>
            <a:t>​</a:t>
          </a:r>
        </a:p>
        <a:p>
          <a:pPr>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Solo rispetto alle determine di accoglimento parziale o respingimento</a:t>
          </a:r>
          <a:r>
            <a:rPr lang="it-IT" sz="1800" b="0" i="0" u="none" noProof="0" dirty="0">
              <a:solidFill>
                <a:schemeClr val="tx1"/>
              </a:solidFill>
              <a:latin typeface="Verdana" panose="020B0604030504040204" pitchFamily="34" charset="0"/>
              <a:ea typeface="Verdana" panose="020B0604030504040204" pitchFamily="34" charset="0"/>
            </a:rPr>
            <a:t>​</a:t>
          </a:r>
          <a:r>
            <a:rPr lang="it-IT" sz="1800" b="0" i="0" noProof="0" dirty="0">
              <a:solidFill>
                <a:schemeClr val="tx1"/>
              </a:solidFill>
              <a:latin typeface="Verdana" panose="020B0604030504040204" pitchFamily="34" charset="0"/>
              <a:ea typeface="Verdana" panose="020B0604030504040204" pitchFamily="34" charset="0"/>
            </a:rPr>
            <a:t>​</a:t>
          </a:r>
        </a:p>
      </dgm:t>
    </dgm:pt>
    <dgm:pt modelId="{D5E71459-4561-45A7-B3ED-53B9D87B95F8}" type="parTrans" cxnId="{AB893F24-8656-4694-986E-2CEB1FB9AEAD}">
      <dgm:prSet/>
      <dgm:spPr/>
      <dgm:t>
        <a:bodyPr/>
        <a:lstStyle/>
        <a:p>
          <a:endParaRPr lang="it-IT"/>
        </a:p>
      </dgm:t>
    </dgm:pt>
    <dgm:pt modelId="{5AA08F05-F3C8-47B0-8D37-FF07160811D7}" type="sibTrans" cxnId="{AB893F24-8656-4694-986E-2CEB1FB9AEAD}">
      <dgm:prSet/>
      <dgm:spPr/>
      <dgm:t>
        <a:bodyPr/>
        <a:lstStyle/>
        <a:p>
          <a:endParaRPr lang="it-IT"/>
        </a:p>
      </dgm:t>
    </dgm:pt>
    <dgm:pt modelId="{CA42280E-39C2-43C4-9584-6B2FB1FFBB70}">
      <dgm:prSet phldrT="[Testo]" custT="1"/>
      <dgm:spPr>
        <a:solidFill>
          <a:schemeClr val="accent2">
            <a:lumMod val="40000"/>
            <a:lumOff val="60000"/>
          </a:schemeClr>
        </a:solidFill>
      </dgm:spPr>
      <dgm:t>
        <a:bodyPr/>
        <a:lstStyle/>
        <a:p>
          <a:pPr algn="l">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Il ricorso deve presentare alcuni elementi minimi essenziali (saranno definiti tramite apposito format​</a:t>
          </a:r>
          <a:r>
            <a:rPr lang="it-IT" sz="1800" b="1" i="0" noProof="0" dirty="0">
              <a:solidFill>
                <a:schemeClr val="tx1"/>
              </a:solidFill>
              <a:latin typeface="Verdana" panose="020B0604030504040204" pitchFamily="34" charset="0"/>
              <a:ea typeface="Verdana" panose="020B0604030504040204" pitchFamily="34" charset="0"/>
            </a:rPr>
            <a:t>​)</a:t>
          </a:r>
        </a:p>
        <a:p>
          <a:pPr algn="l">
            <a:buFont typeface="Arial" panose="020B0604020202020204" pitchFamily="34" charset="0"/>
            <a:buChar char="•"/>
          </a:pPr>
          <a:endParaRPr lang="it-IT" sz="1800" b="1" i="0" noProof="0" dirty="0">
            <a:solidFill>
              <a:schemeClr val="tx1"/>
            </a:solidFill>
            <a:latin typeface="Verdana" panose="020B0604030504040204" pitchFamily="34" charset="0"/>
            <a:ea typeface="Verdana" panose="020B0604030504040204" pitchFamily="34" charset="0"/>
          </a:endParaRPr>
        </a:p>
        <a:p>
          <a:pPr algn="l">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Il ricorso è irricevibile nei seguenti casi:</a:t>
          </a:r>
          <a:r>
            <a:rPr lang="it-IT" sz="1800" b="1" i="0" noProof="0" dirty="0">
              <a:solidFill>
                <a:schemeClr val="tx1"/>
              </a:solidFill>
              <a:latin typeface="Verdana" panose="020B0604030504040204" pitchFamily="34" charset="0"/>
              <a:ea typeface="Verdana" panose="020B0604030504040204" pitchFamily="34" charset="0"/>
            </a:rPr>
            <a:t>​</a:t>
          </a:r>
        </a:p>
        <a:p>
          <a:pPr algn="l">
            <a:buFont typeface="Arial" panose="020B0604020202020204" pitchFamily="34" charset="0"/>
            <a:buChar char="•"/>
          </a:pPr>
          <a:br>
            <a:rPr lang="it-IT" sz="1800" b="1" i="0" noProof="0" dirty="0">
              <a:solidFill>
                <a:schemeClr val="tx1"/>
              </a:solidFill>
              <a:latin typeface="Verdana" panose="020B0604030504040204" pitchFamily="34" charset="0"/>
              <a:ea typeface="Verdana" panose="020B0604030504040204" pitchFamily="34" charset="0"/>
            </a:rPr>
          </a:br>
          <a:r>
            <a:rPr lang="it-IT" sz="1800" b="1" i="0" u="none" noProof="0" dirty="0">
              <a:solidFill>
                <a:schemeClr val="tx1"/>
              </a:solidFill>
              <a:latin typeface="Verdana" panose="020B0604030504040204" pitchFamily="34" charset="0"/>
              <a:ea typeface="Verdana" panose="020B0604030504040204" pitchFamily="34" charset="0"/>
            </a:rPr>
            <a:t> 1) se inviato attraverso canali diversi dalla piattaforma</a:t>
          </a:r>
          <a:r>
            <a:rPr lang="it-IT" sz="1800" b="1" i="0" noProof="0" dirty="0">
              <a:solidFill>
                <a:schemeClr val="tx1"/>
              </a:solidFill>
              <a:latin typeface="Verdana" panose="020B0604030504040204" pitchFamily="34" charset="0"/>
              <a:ea typeface="Verdana" panose="020B0604030504040204" pitchFamily="34" charset="0"/>
            </a:rPr>
            <a:t>​</a:t>
          </a:r>
        </a:p>
        <a:p>
          <a:pPr algn="l">
            <a:buFont typeface="Arial" panose="020B0604020202020204" pitchFamily="34" charset="0"/>
            <a:buChar char="•"/>
          </a:pPr>
          <a:br>
            <a:rPr lang="it-IT" sz="1800" b="1" i="0" noProof="0" dirty="0">
              <a:solidFill>
                <a:schemeClr val="tx1"/>
              </a:solidFill>
              <a:latin typeface="Verdana" panose="020B0604030504040204" pitchFamily="34" charset="0"/>
              <a:ea typeface="Verdana" panose="020B0604030504040204" pitchFamily="34" charset="0"/>
            </a:rPr>
          </a:br>
          <a:r>
            <a:rPr lang="it-IT" sz="1800" b="1" i="0" u="none" noProof="0" dirty="0">
              <a:solidFill>
                <a:schemeClr val="tx1"/>
              </a:solidFill>
              <a:latin typeface="Verdana" panose="020B0604030504040204" pitchFamily="34" charset="0"/>
              <a:ea typeface="Verdana" panose="020B0604030504040204" pitchFamily="34" charset="0"/>
            </a:rPr>
            <a:t> 2) se pervenuto oltre il termine di presentazione​</a:t>
          </a:r>
          <a:r>
            <a:rPr lang="it-IT" sz="1800" b="1" i="0" noProof="0" dirty="0">
              <a:solidFill>
                <a:schemeClr val="tx1"/>
              </a:solidFill>
              <a:latin typeface="Verdana" panose="020B0604030504040204" pitchFamily="34" charset="0"/>
              <a:ea typeface="Verdana" panose="020B0604030504040204" pitchFamily="34" charset="0"/>
            </a:rPr>
            <a:t>​</a:t>
          </a:r>
          <a:endParaRPr lang="it-IT" sz="1800" b="1" noProof="0" dirty="0">
            <a:solidFill>
              <a:schemeClr val="tx1"/>
            </a:solidFill>
            <a:latin typeface="Verdana" panose="020B0604030504040204" pitchFamily="34" charset="0"/>
            <a:ea typeface="Verdana" panose="020B0604030504040204" pitchFamily="34" charset="0"/>
          </a:endParaRPr>
        </a:p>
      </dgm:t>
    </dgm:pt>
    <dgm:pt modelId="{84E5975E-C8F6-4D4A-A6DB-37955B712F21}" type="parTrans" cxnId="{929BFAC2-4248-4C59-914A-F7B7942FEB18}">
      <dgm:prSet/>
      <dgm:spPr/>
      <dgm:t>
        <a:bodyPr/>
        <a:lstStyle/>
        <a:p>
          <a:endParaRPr lang="it-IT"/>
        </a:p>
      </dgm:t>
    </dgm:pt>
    <dgm:pt modelId="{C2469EE6-5235-4312-B697-16029554A1D3}" type="sibTrans" cxnId="{929BFAC2-4248-4C59-914A-F7B7942FEB18}">
      <dgm:prSet/>
      <dgm:spPr/>
      <dgm:t>
        <a:bodyPr/>
        <a:lstStyle/>
        <a:p>
          <a:endParaRPr lang="it-IT"/>
        </a:p>
      </dgm:t>
    </dgm:pt>
    <dgm:pt modelId="{C52AA8B7-48A8-405E-8C38-8C0091BD18D1}">
      <dgm:prSet phldrT="[Testo]" custT="1"/>
      <dgm:spPr>
        <a:solidFill>
          <a:schemeClr val="accent2">
            <a:lumMod val="40000"/>
            <a:lumOff val="60000"/>
          </a:schemeClr>
        </a:solidFill>
      </dgm:spPr>
      <dgm:t>
        <a:bodyPr/>
        <a:lstStyle/>
        <a:p>
          <a:pPr>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Non può essere presentata documentazione già richiesta dal Fondo in fase di istruttoria e non integrata​</a:t>
          </a:r>
          <a:r>
            <a:rPr lang="it-IT" sz="1800" b="1" i="0" noProof="0" dirty="0">
              <a:solidFill>
                <a:schemeClr val="tx1"/>
              </a:solidFill>
              <a:latin typeface="Verdana" panose="020B0604030504040204" pitchFamily="34" charset="0"/>
              <a:ea typeface="Verdana" panose="020B0604030504040204" pitchFamily="34" charset="0"/>
            </a:rPr>
            <a:t>​</a:t>
          </a:r>
        </a:p>
        <a:p>
          <a:pPr>
            <a:buFont typeface="Arial" panose="020B0604020202020204" pitchFamily="34" charset="0"/>
            <a:buChar char="•"/>
          </a:pPr>
          <a:endParaRPr lang="it-IT" sz="1800" b="1" i="0" noProof="0" dirty="0">
            <a:solidFill>
              <a:schemeClr val="tx1"/>
            </a:solidFill>
            <a:latin typeface="Verdana" panose="020B0604030504040204" pitchFamily="34" charset="0"/>
            <a:ea typeface="Verdana" panose="020B0604030504040204" pitchFamily="34" charset="0"/>
          </a:endParaRPr>
        </a:p>
        <a:p>
          <a:pPr>
            <a:buFont typeface="Arial" panose="020B0604020202020204" pitchFamily="34" charset="0"/>
            <a:buChar char="•"/>
          </a:pPr>
          <a:r>
            <a:rPr lang="it-IT" sz="1800" b="1" i="0" u="none" noProof="0" dirty="0">
              <a:solidFill>
                <a:schemeClr val="tx1"/>
              </a:solidFill>
              <a:latin typeface="Verdana" panose="020B0604030504040204" pitchFamily="34" charset="0"/>
              <a:ea typeface="Verdana" panose="020B0604030504040204" pitchFamily="34" charset="0"/>
            </a:rPr>
            <a:t>Sui ricorsi delibera il Comitato nella prima seduta utile</a:t>
          </a:r>
          <a:r>
            <a:rPr lang="it-IT" sz="2200" b="0" i="0" noProof="0" dirty="0"/>
            <a:t>​</a:t>
          </a:r>
          <a:endParaRPr lang="it-IT" sz="2200" noProof="0" dirty="0"/>
        </a:p>
      </dgm:t>
    </dgm:pt>
    <dgm:pt modelId="{5A8E2BBE-3E54-4C91-9FEE-6C9FE3F86822}" type="parTrans" cxnId="{D044EAFE-BB75-4078-9752-097BFA0736F8}">
      <dgm:prSet/>
      <dgm:spPr/>
      <dgm:t>
        <a:bodyPr/>
        <a:lstStyle/>
        <a:p>
          <a:endParaRPr lang="it-IT"/>
        </a:p>
      </dgm:t>
    </dgm:pt>
    <dgm:pt modelId="{4D4C7B6A-C90D-422B-824D-A8B3A0511A48}" type="sibTrans" cxnId="{D044EAFE-BB75-4078-9752-097BFA0736F8}">
      <dgm:prSet/>
      <dgm:spPr/>
      <dgm:t>
        <a:bodyPr/>
        <a:lstStyle/>
        <a:p>
          <a:endParaRPr lang="it-IT"/>
        </a:p>
      </dgm:t>
    </dgm:pt>
    <dgm:pt modelId="{6F73F397-1768-4867-816A-8001A65AE566}" type="pres">
      <dgm:prSet presAssocID="{46080FA4-5188-4B4A-9D8F-CAA8B904A7A8}" presName="Name0" presStyleCnt="0">
        <dgm:presLayoutVars>
          <dgm:dir/>
          <dgm:resizeHandles val="exact"/>
        </dgm:presLayoutVars>
      </dgm:prSet>
      <dgm:spPr/>
    </dgm:pt>
    <dgm:pt modelId="{4E544641-D1F1-43FE-AFC1-2822BFA919EC}" type="pres">
      <dgm:prSet presAssocID="{E26032ED-1572-4401-8B64-B538FA5F3820}" presName="node" presStyleLbl="node1" presStyleIdx="0" presStyleCnt="3" custLinFactNeighborX="-41701" custLinFactNeighborY="0">
        <dgm:presLayoutVars>
          <dgm:bulletEnabled val="1"/>
        </dgm:presLayoutVars>
      </dgm:prSet>
      <dgm:spPr/>
    </dgm:pt>
    <dgm:pt modelId="{8F6C91F5-3E5D-41BA-B2A3-E52F0F9E7F32}" type="pres">
      <dgm:prSet presAssocID="{5AA08F05-F3C8-47B0-8D37-FF07160811D7}" presName="sibTrans" presStyleCnt="0"/>
      <dgm:spPr/>
    </dgm:pt>
    <dgm:pt modelId="{7DEEE8EA-284E-44CA-82DA-CB1BCEC6FA40}" type="pres">
      <dgm:prSet presAssocID="{CA42280E-39C2-43C4-9584-6B2FB1FFBB70}" presName="node" presStyleLbl="node1" presStyleIdx="1" presStyleCnt="3" custLinFactNeighborX="41701" custLinFactNeighborY="1489">
        <dgm:presLayoutVars>
          <dgm:bulletEnabled val="1"/>
        </dgm:presLayoutVars>
      </dgm:prSet>
      <dgm:spPr/>
    </dgm:pt>
    <dgm:pt modelId="{6D840568-CB44-4C43-9C8B-9DFFBCB2B62F}" type="pres">
      <dgm:prSet presAssocID="{C2469EE6-5235-4312-B697-16029554A1D3}" presName="sibTrans" presStyleCnt="0"/>
      <dgm:spPr/>
    </dgm:pt>
    <dgm:pt modelId="{B61D67F2-4114-46FF-890E-9B63CE0C64F9}" type="pres">
      <dgm:prSet presAssocID="{C52AA8B7-48A8-405E-8C38-8C0091BD18D1}" presName="node" presStyleLbl="node1" presStyleIdx="2" presStyleCnt="3">
        <dgm:presLayoutVars>
          <dgm:bulletEnabled val="1"/>
        </dgm:presLayoutVars>
      </dgm:prSet>
      <dgm:spPr/>
    </dgm:pt>
  </dgm:ptLst>
  <dgm:cxnLst>
    <dgm:cxn modelId="{B30FDE04-AC0E-4D6E-AB39-76F82206B184}" type="presOf" srcId="{46080FA4-5188-4B4A-9D8F-CAA8B904A7A8}" destId="{6F73F397-1768-4867-816A-8001A65AE566}" srcOrd="0" destOrd="0" presId="urn:microsoft.com/office/officeart/2005/8/layout/hList6"/>
    <dgm:cxn modelId="{AB893F24-8656-4694-986E-2CEB1FB9AEAD}" srcId="{46080FA4-5188-4B4A-9D8F-CAA8B904A7A8}" destId="{E26032ED-1572-4401-8B64-B538FA5F3820}" srcOrd="0" destOrd="0" parTransId="{D5E71459-4561-45A7-B3ED-53B9D87B95F8}" sibTransId="{5AA08F05-F3C8-47B0-8D37-FF07160811D7}"/>
    <dgm:cxn modelId="{D38F3A3A-C75D-4A2B-A44E-DE694BE2D484}" type="presOf" srcId="{C52AA8B7-48A8-405E-8C38-8C0091BD18D1}" destId="{B61D67F2-4114-46FF-890E-9B63CE0C64F9}" srcOrd="0" destOrd="0" presId="urn:microsoft.com/office/officeart/2005/8/layout/hList6"/>
    <dgm:cxn modelId="{929BFAC2-4248-4C59-914A-F7B7942FEB18}" srcId="{46080FA4-5188-4B4A-9D8F-CAA8B904A7A8}" destId="{CA42280E-39C2-43C4-9584-6B2FB1FFBB70}" srcOrd="1" destOrd="0" parTransId="{84E5975E-C8F6-4D4A-A6DB-37955B712F21}" sibTransId="{C2469EE6-5235-4312-B697-16029554A1D3}"/>
    <dgm:cxn modelId="{854350EE-7B15-41DE-A24D-98B721DDF7A0}" type="presOf" srcId="{E26032ED-1572-4401-8B64-B538FA5F3820}" destId="{4E544641-D1F1-43FE-AFC1-2822BFA919EC}" srcOrd="0" destOrd="0" presId="urn:microsoft.com/office/officeart/2005/8/layout/hList6"/>
    <dgm:cxn modelId="{459A10FB-BDDE-4C14-B24A-FBC8035594C6}" type="presOf" srcId="{CA42280E-39C2-43C4-9584-6B2FB1FFBB70}" destId="{7DEEE8EA-284E-44CA-82DA-CB1BCEC6FA40}" srcOrd="0" destOrd="0" presId="urn:microsoft.com/office/officeart/2005/8/layout/hList6"/>
    <dgm:cxn modelId="{D044EAFE-BB75-4078-9752-097BFA0736F8}" srcId="{46080FA4-5188-4B4A-9D8F-CAA8B904A7A8}" destId="{C52AA8B7-48A8-405E-8C38-8C0091BD18D1}" srcOrd="2" destOrd="0" parTransId="{5A8E2BBE-3E54-4C91-9FEE-6C9FE3F86822}" sibTransId="{4D4C7B6A-C90D-422B-824D-A8B3A0511A48}"/>
    <dgm:cxn modelId="{43D364EE-4B6A-4E27-A451-0D06BACE9C1F}" type="presParOf" srcId="{6F73F397-1768-4867-816A-8001A65AE566}" destId="{4E544641-D1F1-43FE-AFC1-2822BFA919EC}" srcOrd="0" destOrd="0" presId="urn:microsoft.com/office/officeart/2005/8/layout/hList6"/>
    <dgm:cxn modelId="{AF31B220-4702-4D1C-ADD9-7A077667D0F2}" type="presParOf" srcId="{6F73F397-1768-4867-816A-8001A65AE566}" destId="{8F6C91F5-3E5D-41BA-B2A3-E52F0F9E7F32}" srcOrd="1" destOrd="0" presId="urn:microsoft.com/office/officeart/2005/8/layout/hList6"/>
    <dgm:cxn modelId="{8A4AF503-0305-442D-9D13-9AB3DFEDFD11}" type="presParOf" srcId="{6F73F397-1768-4867-816A-8001A65AE566}" destId="{7DEEE8EA-284E-44CA-82DA-CB1BCEC6FA40}" srcOrd="2" destOrd="0" presId="urn:microsoft.com/office/officeart/2005/8/layout/hList6"/>
    <dgm:cxn modelId="{B08444D7-B015-49CD-BFC1-7CEEBF2D1D7D}" type="presParOf" srcId="{6F73F397-1768-4867-816A-8001A65AE566}" destId="{6D840568-CB44-4C43-9C8B-9DFFBCB2B62F}" srcOrd="3" destOrd="0" presId="urn:microsoft.com/office/officeart/2005/8/layout/hList6"/>
    <dgm:cxn modelId="{2A7E3752-300A-4E7A-8743-86DE527EB626}" type="presParOf" srcId="{6F73F397-1768-4867-816A-8001A65AE566}" destId="{B61D67F2-4114-46FF-890E-9B63CE0C64F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44641-D1F1-43FE-AFC1-2822BFA919EC}">
      <dsp:nvSpPr>
        <dsp:cNvPr id="0" name=""/>
        <dsp:cNvSpPr/>
      </dsp:nvSpPr>
      <dsp:spPr>
        <a:xfrm rot="16200000">
          <a:off x="-1651035" y="1651035"/>
          <a:ext cx="6502400" cy="3200329"/>
        </a:xfrm>
        <a:prstGeom prst="flowChartManualOperation">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Presentabile entro 60 giorni (attualmente 90) dalla comunicazione della determina​</a:t>
          </a:r>
          <a:r>
            <a:rPr lang="it-IT" sz="1800" b="1" i="0" kern="1200" noProof="0" dirty="0">
              <a:solidFill>
                <a:schemeClr val="tx1"/>
              </a:solidFill>
              <a:latin typeface="Verdana" panose="020B0604030504040204" pitchFamily="34" charset="0"/>
              <a:ea typeface="Verdana" panose="020B0604030504040204" pitchFamily="34" charset="0"/>
            </a:rPr>
            <a:t>​</a:t>
          </a:r>
        </a:p>
        <a:p>
          <a:pPr marL="0" lvl="0" indent="0" algn="ctr"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Solo tramite la piattaforma</a:t>
          </a:r>
          <a:r>
            <a:rPr lang="it-IT" sz="1800" b="1" i="0" u="none" kern="1200" noProof="0" dirty="0">
              <a:solidFill>
                <a:schemeClr val="tx1"/>
              </a:solidFill>
            </a:rPr>
            <a:t>​</a:t>
          </a:r>
          <a:r>
            <a:rPr lang="it-IT" sz="1800" b="1" i="0" kern="1200" noProof="0" dirty="0">
              <a:solidFill>
                <a:schemeClr val="tx1"/>
              </a:solidFill>
            </a:rPr>
            <a:t>​</a:t>
          </a:r>
        </a:p>
        <a:p>
          <a:pPr marL="0" lvl="0" indent="0" algn="ctr"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Solo rispetto alle determine di accoglimento parziale o respingimento</a:t>
          </a:r>
          <a:r>
            <a:rPr lang="it-IT" sz="1800" b="0" i="0" u="none" kern="1200" noProof="0" dirty="0">
              <a:solidFill>
                <a:schemeClr val="tx1"/>
              </a:solidFill>
              <a:latin typeface="Verdana" panose="020B0604030504040204" pitchFamily="34" charset="0"/>
              <a:ea typeface="Verdana" panose="020B0604030504040204" pitchFamily="34" charset="0"/>
            </a:rPr>
            <a:t>​</a:t>
          </a:r>
          <a:r>
            <a:rPr lang="it-IT" sz="1800" b="0" i="0" kern="1200" noProof="0" dirty="0">
              <a:solidFill>
                <a:schemeClr val="tx1"/>
              </a:solidFill>
              <a:latin typeface="Verdana" panose="020B0604030504040204" pitchFamily="34" charset="0"/>
              <a:ea typeface="Verdana" panose="020B0604030504040204" pitchFamily="34" charset="0"/>
            </a:rPr>
            <a:t>​</a:t>
          </a:r>
        </a:p>
      </dsp:txBody>
      <dsp:txXfrm rot="5400000">
        <a:off x="0" y="1300480"/>
        <a:ext cx="3200329" cy="3901440"/>
      </dsp:txXfrm>
    </dsp:sp>
    <dsp:sp modelId="{7DEEE8EA-284E-44CA-82DA-CB1BCEC6FA40}">
      <dsp:nvSpPr>
        <dsp:cNvPr id="0" name=""/>
        <dsp:cNvSpPr/>
      </dsp:nvSpPr>
      <dsp:spPr>
        <a:xfrm rot="16200000">
          <a:off x="1890643" y="1651035"/>
          <a:ext cx="6502400" cy="3200329"/>
        </a:xfrm>
        <a:prstGeom prst="flowChartManualOperation">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Il ricorso deve presentare alcuni elementi minimi essenziali (saranno definiti tramite apposito format​</a:t>
          </a:r>
          <a:r>
            <a:rPr lang="it-IT" sz="1800" b="1" i="0" kern="1200" noProof="0" dirty="0">
              <a:solidFill>
                <a:schemeClr val="tx1"/>
              </a:solidFill>
              <a:latin typeface="Verdana" panose="020B0604030504040204" pitchFamily="34" charset="0"/>
              <a:ea typeface="Verdana" panose="020B0604030504040204" pitchFamily="34" charset="0"/>
            </a:rPr>
            <a:t>​)</a:t>
          </a:r>
        </a:p>
        <a:p>
          <a:pPr marL="0" lvl="0" indent="0" algn="l" defTabSz="800100">
            <a:lnSpc>
              <a:spcPct val="90000"/>
            </a:lnSpc>
            <a:spcBef>
              <a:spcPct val="0"/>
            </a:spcBef>
            <a:spcAft>
              <a:spcPct val="35000"/>
            </a:spcAft>
            <a:buFont typeface="Arial" panose="020B0604020202020204" pitchFamily="34" charset="0"/>
            <a:buNone/>
          </a:pPr>
          <a:endParaRPr lang="it-IT" sz="1800" b="1" i="0" kern="1200" noProof="0" dirty="0">
            <a:solidFill>
              <a:schemeClr val="tx1"/>
            </a:solidFill>
            <a:latin typeface="Verdana" panose="020B0604030504040204" pitchFamily="34" charset="0"/>
            <a:ea typeface="Verdana" panose="020B0604030504040204" pitchFamily="34" charset="0"/>
          </a:endParaRPr>
        </a:p>
        <a:p>
          <a:pPr marL="0" lvl="0" indent="0" algn="l"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Il ricorso è irricevibile nei seguenti casi:</a:t>
          </a:r>
          <a:r>
            <a:rPr lang="it-IT" sz="1800" b="1" i="0" kern="1200" noProof="0" dirty="0">
              <a:solidFill>
                <a:schemeClr val="tx1"/>
              </a:solidFill>
              <a:latin typeface="Verdana" panose="020B0604030504040204" pitchFamily="34" charset="0"/>
              <a:ea typeface="Verdana" panose="020B0604030504040204" pitchFamily="34" charset="0"/>
            </a:rPr>
            <a:t>​</a:t>
          </a:r>
        </a:p>
        <a:p>
          <a:pPr marL="0" lvl="0" indent="0" algn="l" defTabSz="800100">
            <a:lnSpc>
              <a:spcPct val="90000"/>
            </a:lnSpc>
            <a:spcBef>
              <a:spcPct val="0"/>
            </a:spcBef>
            <a:spcAft>
              <a:spcPct val="35000"/>
            </a:spcAft>
            <a:buFont typeface="Arial" panose="020B0604020202020204" pitchFamily="34" charset="0"/>
            <a:buNone/>
          </a:pPr>
          <a:br>
            <a:rPr lang="it-IT" sz="1800" b="1" i="0" kern="1200" noProof="0" dirty="0">
              <a:solidFill>
                <a:schemeClr val="tx1"/>
              </a:solidFill>
              <a:latin typeface="Verdana" panose="020B0604030504040204" pitchFamily="34" charset="0"/>
              <a:ea typeface="Verdana" panose="020B0604030504040204" pitchFamily="34" charset="0"/>
            </a:rPr>
          </a:br>
          <a:r>
            <a:rPr lang="it-IT" sz="1800" b="1" i="0" u="none" kern="1200" noProof="0" dirty="0">
              <a:solidFill>
                <a:schemeClr val="tx1"/>
              </a:solidFill>
              <a:latin typeface="Verdana" panose="020B0604030504040204" pitchFamily="34" charset="0"/>
              <a:ea typeface="Verdana" panose="020B0604030504040204" pitchFamily="34" charset="0"/>
            </a:rPr>
            <a:t> 1) se inviato attraverso canali diversi dalla piattaforma</a:t>
          </a:r>
          <a:r>
            <a:rPr lang="it-IT" sz="1800" b="1" i="0" kern="1200" noProof="0" dirty="0">
              <a:solidFill>
                <a:schemeClr val="tx1"/>
              </a:solidFill>
              <a:latin typeface="Verdana" panose="020B0604030504040204" pitchFamily="34" charset="0"/>
              <a:ea typeface="Verdana" panose="020B0604030504040204" pitchFamily="34" charset="0"/>
            </a:rPr>
            <a:t>​</a:t>
          </a:r>
        </a:p>
        <a:p>
          <a:pPr marL="0" lvl="0" indent="0" algn="l" defTabSz="800100">
            <a:lnSpc>
              <a:spcPct val="90000"/>
            </a:lnSpc>
            <a:spcBef>
              <a:spcPct val="0"/>
            </a:spcBef>
            <a:spcAft>
              <a:spcPct val="35000"/>
            </a:spcAft>
            <a:buFont typeface="Arial" panose="020B0604020202020204" pitchFamily="34" charset="0"/>
            <a:buNone/>
          </a:pPr>
          <a:br>
            <a:rPr lang="it-IT" sz="1800" b="1" i="0" kern="1200" noProof="0" dirty="0">
              <a:solidFill>
                <a:schemeClr val="tx1"/>
              </a:solidFill>
              <a:latin typeface="Verdana" panose="020B0604030504040204" pitchFamily="34" charset="0"/>
              <a:ea typeface="Verdana" panose="020B0604030504040204" pitchFamily="34" charset="0"/>
            </a:rPr>
          </a:br>
          <a:r>
            <a:rPr lang="it-IT" sz="1800" b="1" i="0" u="none" kern="1200" noProof="0" dirty="0">
              <a:solidFill>
                <a:schemeClr val="tx1"/>
              </a:solidFill>
              <a:latin typeface="Verdana" panose="020B0604030504040204" pitchFamily="34" charset="0"/>
              <a:ea typeface="Verdana" panose="020B0604030504040204" pitchFamily="34" charset="0"/>
            </a:rPr>
            <a:t> 2) se pervenuto oltre il termine di presentazione​</a:t>
          </a:r>
          <a:r>
            <a:rPr lang="it-IT" sz="1800" b="1" i="0" kern="1200" noProof="0" dirty="0">
              <a:solidFill>
                <a:schemeClr val="tx1"/>
              </a:solidFill>
              <a:latin typeface="Verdana" panose="020B0604030504040204" pitchFamily="34" charset="0"/>
              <a:ea typeface="Verdana" panose="020B0604030504040204" pitchFamily="34" charset="0"/>
            </a:rPr>
            <a:t>​</a:t>
          </a:r>
          <a:endParaRPr lang="it-IT" sz="1800" b="1" kern="1200" noProof="0" dirty="0">
            <a:solidFill>
              <a:schemeClr val="tx1"/>
            </a:solidFill>
            <a:latin typeface="Verdana" panose="020B0604030504040204" pitchFamily="34" charset="0"/>
            <a:ea typeface="Verdana" panose="020B0604030504040204" pitchFamily="34" charset="0"/>
          </a:endParaRPr>
        </a:p>
      </dsp:txBody>
      <dsp:txXfrm rot="5400000">
        <a:off x="3541678" y="1300480"/>
        <a:ext cx="3200329" cy="3901440"/>
      </dsp:txXfrm>
    </dsp:sp>
    <dsp:sp modelId="{B61D67F2-4114-46FF-890E-9B63CE0C64F9}">
      <dsp:nvSpPr>
        <dsp:cNvPr id="0" name=""/>
        <dsp:cNvSpPr/>
      </dsp:nvSpPr>
      <dsp:spPr>
        <a:xfrm rot="16200000">
          <a:off x="5230905" y="1651035"/>
          <a:ext cx="6502400" cy="3200329"/>
        </a:xfrm>
        <a:prstGeom prst="flowChartManualOperation">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Non può essere presentata documentazione già richiesta dal Fondo in fase di istruttoria e non integrata​</a:t>
          </a:r>
          <a:r>
            <a:rPr lang="it-IT" sz="1800" b="1" i="0" kern="1200" noProof="0" dirty="0">
              <a:solidFill>
                <a:schemeClr val="tx1"/>
              </a:solidFill>
              <a:latin typeface="Verdana" panose="020B0604030504040204" pitchFamily="34" charset="0"/>
              <a:ea typeface="Verdana" panose="020B0604030504040204" pitchFamily="34" charset="0"/>
            </a:rPr>
            <a:t>​</a:t>
          </a:r>
        </a:p>
        <a:p>
          <a:pPr marL="0" lvl="0" indent="0" algn="ctr" defTabSz="800100">
            <a:lnSpc>
              <a:spcPct val="90000"/>
            </a:lnSpc>
            <a:spcBef>
              <a:spcPct val="0"/>
            </a:spcBef>
            <a:spcAft>
              <a:spcPct val="35000"/>
            </a:spcAft>
            <a:buFont typeface="Arial" panose="020B0604020202020204" pitchFamily="34" charset="0"/>
            <a:buNone/>
          </a:pPr>
          <a:endParaRPr lang="it-IT" sz="1800" b="1" i="0" kern="1200" noProof="0" dirty="0">
            <a:solidFill>
              <a:schemeClr val="tx1"/>
            </a:solidFill>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Font typeface="Arial" panose="020B0604020202020204" pitchFamily="34" charset="0"/>
            <a:buNone/>
          </a:pPr>
          <a:r>
            <a:rPr lang="it-IT" sz="1800" b="1" i="0" u="none" kern="1200" noProof="0" dirty="0">
              <a:solidFill>
                <a:schemeClr val="tx1"/>
              </a:solidFill>
              <a:latin typeface="Verdana" panose="020B0604030504040204" pitchFamily="34" charset="0"/>
              <a:ea typeface="Verdana" panose="020B0604030504040204" pitchFamily="34" charset="0"/>
            </a:rPr>
            <a:t>Sui ricorsi delibera il Comitato nella prima seduta utile</a:t>
          </a:r>
          <a:r>
            <a:rPr lang="it-IT" sz="2200" b="0" i="0" kern="1200" noProof="0" dirty="0"/>
            <a:t>​</a:t>
          </a:r>
          <a:endParaRPr lang="it-IT" sz="2200" kern="1200" noProof="0" dirty="0"/>
        </a:p>
      </dsp:txBody>
      <dsp:txXfrm rot="5400000">
        <a:off x="6881940" y="1300480"/>
        <a:ext cx="3200329" cy="390144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422C4DB-A031-DDB8-1D44-5B5FCA386F38}"/>
              </a:ext>
            </a:extLst>
          </p:cNvPr>
          <p:cNvSpPr>
            <a:spLocks noGrp="1"/>
          </p:cNvSpPr>
          <p:nvPr>
            <p:ph type="hdr" sz="quarter"/>
          </p:nvPr>
        </p:nvSpPr>
        <p:spPr>
          <a:xfrm>
            <a:off x="0" y="1"/>
            <a:ext cx="2945135" cy="497624"/>
          </a:xfrm>
          <a:prstGeom prst="rect">
            <a:avLst/>
          </a:prstGeom>
        </p:spPr>
        <p:txBody>
          <a:bodyPr vert="horz" lIns="66888" tIns="33444" rIns="66888" bIns="33444" rtlCol="0"/>
          <a:lstStyle>
            <a:lvl1pPr algn="l">
              <a:defRPr sz="900"/>
            </a:lvl1pPr>
          </a:lstStyle>
          <a:p>
            <a:endParaRPr lang="it-IT"/>
          </a:p>
        </p:txBody>
      </p:sp>
      <p:sp>
        <p:nvSpPr>
          <p:cNvPr id="3" name="Segnaposto data 2">
            <a:extLst>
              <a:ext uri="{FF2B5EF4-FFF2-40B4-BE49-F238E27FC236}">
                <a16:creationId xmlns:a16="http://schemas.microsoft.com/office/drawing/2014/main" id="{C5BA8FCC-746C-48EB-3018-00078C8A1689}"/>
              </a:ext>
            </a:extLst>
          </p:cNvPr>
          <p:cNvSpPr>
            <a:spLocks noGrp="1"/>
          </p:cNvSpPr>
          <p:nvPr>
            <p:ph type="dt" sz="quarter" idx="1"/>
          </p:nvPr>
        </p:nvSpPr>
        <p:spPr>
          <a:xfrm>
            <a:off x="3849918" y="1"/>
            <a:ext cx="2946446" cy="497624"/>
          </a:xfrm>
          <a:prstGeom prst="rect">
            <a:avLst/>
          </a:prstGeom>
        </p:spPr>
        <p:txBody>
          <a:bodyPr vert="horz" lIns="66888" tIns="33444" rIns="66888" bIns="33444" rtlCol="0"/>
          <a:lstStyle>
            <a:lvl1pPr algn="r">
              <a:defRPr sz="900"/>
            </a:lvl1pPr>
          </a:lstStyle>
          <a:p>
            <a:fld id="{727AA26A-C3C2-4C4E-92F2-E2F836319380}" type="datetimeFigureOut">
              <a:rPr lang="it-IT" smtClean="0"/>
              <a:t>04/06/2026</a:t>
            </a:fld>
            <a:endParaRPr lang="it-IT"/>
          </a:p>
        </p:txBody>
      </p:sp>
      <p:sp>
        <p:nvSpPr>
          <p:cNvPr id="4" name="Segnaposto piè di pagina 3">
            <a:extLst>
              <a:ext uri="{FF2B5EF4-FFF2-40B4-BE49-F238E27FC236}">
                <a16:creationId xmlns:a16="http://schemas.microsoft.com/office/drawing/2014/main" id="{BD8014C4-99F4-682D-D9F0-8D45C279940B}"/>
              </a:ext>
            </a:extLst>
          </p:cNvPr>
          <p:cNvSpPr>
            <a:spLocks noGrp="1"/>
          </p:cNvSpPr>
          <p:nvPr>
            <p:ph type="ftr" sz="quarter" idx="2"/>
          </p:nvPr>
        </p:nvSpPr>
        <p:spPr>
          <a:xfrm>
            <a:off x="0" y="9429014"/>
            <a:ext cx="2945135" cy="497624"/>
          </a:xfrm>
          <a:prstGeom prst="rect">
            <a:avLst/>
          </a:prstGeom>
        </p:spPr>
        <p:txBody>
          <a:bodyPr vert="horz" lIns="66888" tIns="33444" rIns="66888" bIns="33444" rtlCol="0" anchor="b"/>
          <a:lstStyle>
            <a:lvl1pPr algn="l">
              <a:defRPr sz="900"/>
            </a:lvl1pPr>
          </a:lstStyle>
          <a:p>
            <a:endParaRPr lang="it-IT"/>
          </a:p>
        </p:txBody>
      </p:sp>
      <p:sp>
        <p:nvSpPr>
          <p:cNvPr id="5" name="Segnaposto numero diapositiva 4">
            <a:extLst>
              <a:ext uri="{FF2B5EF4-FFF2-40B4-BE49-F238E27FC236}">
                <a16:creationId xmlns:a16="http://schemas.microsoft.com/office/drawing/2014/main" id="{EBF6795D-C38C-AF96-AD7F-2107C4B55717}"/>
              </a:ext>
            </a:extLst>
          </p:cNvPr>
          <p:cNvSpPr>
            <a:spLocks noGrp="1"/>
          </p:cNvSpPr>
          <p:nvPr>
            <p:ph type="sldNum" sz="quarter" idx="3"/>
          </p:nvPr>
        </p:nvSpPr>
        <p:spPr>
          <a:xfrm>
            <a:off x="3849918" y="9429014"/>
            <a:ext cx="2946446" cy="497624"/>
          </a:xfrm>
          <a:prstGeom prst="rect">
            <a:avLst/>
          </a:prstGeom>
        </p:spPr>
        <p:txBody>
          <a:bodyPr vert="horz" lIns="66888" tIns="33444" rIns="66888" bIns="33444" rtlCol="0" anchor="b"/>
          <a:lstStyle>
            <a:lvl1pPr algn="r">
              <a:defRPr sz="900"/>
            </a:lvl1pPr>
          </a:lstStyle>
          <a:p>
            <a:fld id="{172FAF68-D5D2-48D2-B513-209769DD6C7A}" type="slidenum">
              <a:rPr lang="it-IT" smtClean="0"/>
              <a:t>‹N›</a:t>
            </a:fld>
            <a:endParaRPr lang="it-IT"/>
          </a:p>
        </p:txBody>
      </p:sp>
    </p:spTree>
    <p:extLst>
      <p:ext uri="{BB962C8B-B14F-4D97-AF65-F5344CB8AC3E}">
        <p14:creationId xmlns:p14="http://schemas.microsoft.com/office/powerpoint/2010/main" val="448140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92276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86EF5-85F9-B8CB-81E2-8B6DFF9C1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86937-D791-6D02-6EA6-4D428DF0D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8E5A0-48A5-D8D6-1098-7910DBB3D94F}"/>
              </a:ext>
            </a:extLst>
          </p:cNvPr>
          <p:cNvSpPr>
            <a:spLocks noGrp="1"/>
          </p:cNvSpPr>
          <p:nvPr>
            <p:ph type="body" idx="1"/>
          </p:nvPr>
        </p:nvSpPr>
        <p:spPr/>
        <p:txBody>
          <a:bodyPr lIns="66888" tIns="33444" rIns="66888" bIns="33444"/>
          <a:lstStyle/>
          <a:p>
            <a:endParaRPr lang="en-US" dirty="0"/>
          </a:p>
        </p:txBody>
      </p:sp>
      <p:sp>
        <p:nvSpPr>
          <p:cNvPr id="4" name="Slide Number Placeholder 3">
            <a:extLst>
              <a:ext uri="{FF2B5EF4-FFF2-40B4-BE49-F238E27FC236}">
                <a16:creationId xmlns:a16="http://schemas.microsoft.com/office/drawing/2014/main" id="{A3EA1E86-DF94-EDCC-1BD9-2036AC52BCC4}"/>
              </a:ext>
            </a:extLst>
          </p:cNvPr>
          <p:cNvSpPr>
            <a:spLocks noGrp="1"/>
          </p:cNvSpPr>
          <p:nvPr>
            <p:ph type="sldNum" sz="quarter" idx="10"/>
          </p:nvPr>
        </p:nvSpPr>
        <p:spPr/>
        <p:txBody>
          <a:bodyPr lIns="66888" tIns="33444" rIns="66888" bIns="33444"/>
          <a:lstStyle/>
          <a:p>
            <a:fld id="{F7021451-1387-4CA6-816F-3879F97B5CBC}" type="slidenum">
              <a:rPr lang="en-US"/>
              <a:t>13</a:t>
            </a:fld>
            <a:endParaRPr lang="en-US"/>
          </a:p>
        </p:txBody>
      </p:sp>
    </p:spTree>
    <p:extLst>
      <p:ext uri="{BB962C8B-B14F-4D97-AF65-F5344CB8AC3E}">
        <p14:creationId xmlns:p14="http://schemas.microsoft.com/office/powerpoint/2010/main" val="389063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E97E-C683-811D-88C5-A2B7A15FD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9804D-2D52-2EFD-1951-D5672B28B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5FE1E-BD66-2041-4D96-E247ABAC351A}"/>
              </a:ext>
            </a:extLst>
          </p:cNvPr>
          <p:cNvSpPr>
            <a:spLocks noGrp="1"/>
          </p:cNvSpPr>
          <p:nvPr>
            <p:ph type="body" idx="1"/>
          </p:nvPr>
        </p:nvSpPr>
        <p:spPr/>
        <p:txBody>
          <a:bodyPr lIns="66888" tIns="33444" rIns="66888" bIns="33444"/>
          <a:lstStyle/>
          <a:p>
            <a:endParaRPr lang="en-US" dirty="0"/>
          </a:p>
        </p:txBody>
      </p:sp>
      <p:sp>
        <p:nvSpPr>
          <p:cNvPr id="4" name="Slide Number Placeholder 3">
            <a:extLst>
              <a:ext uri="{FF2B5EF4-FFF2-40B4-BE49-F238E27FC236}">
                <a16:creationId xmlns:a16="http://schemas.microsoft.com/office/drawing/2014/main" id="{29F408C9-253E-0579-171C-4B2EA1A1AAC4}"/>
              </a:ext>
            </a:extLst>
          </p:cNvPr>
          <p:cNvSpPr>
            <a:spLocks noGrp="1"/>
          </p:cNvSpPr>
          <p:nvPr>
            <p:ph type="sldNum" sz="quarter" idx="10"/>
          </p:nvPr>
        </p:nvSpPr>
        <p:spPr/>
        <p:txBody>
          <a:bodyPr lIns="66888" tIns="33444" rIns="66888" bIns="33444"/>
          <a:lstStyle/>
          <a:p>
            <a:fld id="{F7021451-1387-4CA6-816F-3879F97B5CBC}" type="slidenum">
              <a:rPr lang="en-US"/>
              <a:t>14</a:t>
            </a:fld>
            <a:endParaRPr lang="en-US"/>
          </a:p>
        </p:txBody>
      </p:sp>
    </p:spTree>
    <p:extLst>
      <p:ext uri="{BB962C8B-B14F-4D97-AF65-F5344CB8AC3E}">
        <p14:creationId xmlns:p14="http://schemas.microsoft.com/office/powerpoint/2010/main" val="256478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FDD8-B629-5CB2-656E-89522DADA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86203-66CD-04AF-AB12-E5089B17D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C05D0-98A5-3989-C7C9-640504134B6C}"/>
              </a:ext>
            </a:extLst>
          </p:cNvPr>
          <p:cNvSpPr>
            <a:spLocks noGrp="1"/>
          </p:cNvSpPr>
          <p:nvPr>
            <p:ph type="body" idx="1"/>
          </p:nvPr>
        </p:nvSpPr>
        <p:spPr/>
        <p:txBody>
          <a:bodyPr lIns="66888" tIns="33444" rIns="66888" bIns="33444"/>
          <a:lstStyle/>
          <a:p>
            <a:endParaRPr lang="en-US" dirty="0"/>
          </a:p>
        </p:txBody>
      </p:sp>
      <p:sp>
        <p:nvSpPr>
          <p:cNvPr id="4" name="Slide Number Placeholder 3">
            <a:extLst>
              <a:ext uri="{FF2B5EF4-FFF2-40B4-BE49-F238E27FC236}">
                <a16:creationId xmlns:a16="http://schemas.microsoft.com/office/drawing/2014/main" id="{4D96CE32-E867-B8D7-A3BE-AEAB573C80D9}"/>
              </a:ext>
            </a:extLst>
          </p:cNvPr>
          <p:cNvSpPr>
            <a:spLocks noGrp="1"/>
          </p:cNvSpPr>
          <p:nvPr>
            <p:ph type="sldNum" sz="quarter" idx="10"/>
          </p:nvPr>
        </p:nvSpPr>
        <p:spPr/>
        <p:txBody>
          <a:bodyPr lIns="66888" tIns="33444" rIns="66888" bIns="33444"/>
          <a:lstStyle/>
          <a:p>
            <a:fld id="{F7021451-1387-4CA6-816F-3879F97B5CBC}" type="slidenum">
              <a:rPr lang="en-US"/>
              <a:t>15</a:t>
            </a:fld>
            <a:endParaRPr lang="en-US"/>
          </a:p>
        </p:txBody>
      </p:sp>
    </p:spTree>
    <p:extLst>
      <p:ext uri="{BB962C8B-B14F-4D97-AF65-F5344CB8AC3E}">
        <p14:creationId xmlns:p14="http://schemas.microsoft.com/office/powerpoint/2010/main" val="319643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6888" tIns="33444" rIns="66888" bIns="33444"/>
          <a:lstStyle/>
          <a:p>
            <a:endParaRPr lang="en-US" dirty="0"/>
          </a:p>
        </p:txBody>
      </p:sp>
      <p:sp>
        <p:nvSpPr>
          <p:cNvPr id="4" name="Slide Number Placeholder 3"/>
          <p:cNvSpPr>
            <a:spLocks noGrp="1"/>
          </p:cNvSpPr>
          <p:nvPr>
            <p:ph type="sldNum" sz="quarter" idx="10"/>
          </p:nvPr>
        </p:nvSpPr>
        <p:spPr/>
        <p:txBody>
          <a:bodyPr lIns="66888" tIns="33444" rIns="66888" bIns="33444"/>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18DD8-A18A-D00A-2624-AA8CF5EC7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0F76A-ADA5-F901-7EBE-A57B93E88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199E0-0B92-4FA3-0727-024F5B8ED627}"/>
              </a:ext>
            </a:extLst>
          </p:cNvPr>
          <p:cNvSpPr>
            <a:spLocks noGrp="1"/>
          </p:cNvSpPr>
          <p:nvPr>
            <p:ph type="body" idx="1"/>
          </p:nvPr>
        </p:nvSpPr>
        <p:spPr/>
        <p:txBody>
          <a:bodyPr lIns="66888" tIns="33444" rIns="66888" bIns="33444"/>
          <a:lstStyle/>
          <a:p>
            <a:endParaRPr lang="en-US" dirty="0"/>
          </a:p>
        </p:txBody>
      </p:sp>
      <p:sp>
        <p:nvSpPr>
          <p:cNvPr id="4" name="Slide Number Placeholder 3">
            <a:extLst>
              <a:ext uri="{FF2B5EF4-FFF2-40B4-BE49-F238E27FC236}">
                <a16:creationId xmlns:a16="http://schemas.microsoft.com/office/drawing/2014/main" id="{6B89753F-40DC-52C1-99A5-6F2100E932B0}"/>
              </a:ext>
            </a:extLst>
          </p:cNvPr>
          <p:cNvSpPr>
            <a:spLocks noGrp="1"/>
          </p:cNvSpPr>
          <p:nvPr>
            <p:ph type="sldNum" sz="quarter" idx="10"/>
          </p:nvPr>
        </p:nvSpPr>
        <p:spPr/>
        <p:txBody>
          <a:bodyPr lIns="66888" tIns="33444" rIns="66888" bIns="33444"/>
          <a:lstStyle/>
          <a:p>
            <a:fld id="{F7021451-1387-4CA6-816F-3879F97B5CBC}" type="slidenum">
              <a:rPr lang="en-US"/>
              <a:t>8</a:t>
            </a:fld>
            <a:endParaRPr lang="en-US"/>
          </a:p>
        </p:txBody>
      </p:sp>
    </p:spTree>
    <p:extLst>
      <p:ext uri="{BB962C8B-B14F-4D97-AF65-F5344CB8AC3E}">
        <p14:creationId xmlns:p14="http://schemas.microsoft.com/office/powerpoint/2010/main" val="203484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630B-B708-B189-4B82-5B919597C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EB797-9554-9F2C-F7E8-C472DF91C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AF107-9CD4-79F5-1C07-DBC64F7F26E4}"/>
              </a:ext>
            </a:extLst>
          </p:cNvPr>
          <p:cNvSpPr>
            <a:spLocks noGrp="1"/>
          </p:cNvSpPr>
          <p:nvPr>
            <p:ph type="body" idx="1"/>
          </p:nvPr>
        </p:nvSpPr>
        <p:spPr/>
        <p:txBody>
          <a:bodyPr lIns="66888" tIns="33444" rIns="66888" bIns="33444"/>
          <a:lstStyle/>
          <a:p>
            <a:endParaRPr lang="en-US" dirty="0"/>
          </a:p>
        </p:txBody>
      </p:sp>
      <p:sp>
        <p:nvSpPr>
          <p:cNvPr id="4" name="Slide Number Placeholder 3">
            <a:extLst>
              <a:ext uri="{FF2B5EF4-FFF2-40B4-BE49-F238E27FC236}">
                <a16:creationId xmlns:a16="http://schemas.microsoft.com/office/drawing/2014/main" id="{F662894F-2B4C-666D-2CD8-6598F161E256}"/>
              </a:ext>
            </a:extLst>
          </p:cNvPr>
          <p:cNvSpPr>
            <a:spLocks noGrp="1"/>
          </p:cNvSpPr>
          <p:nvPr>
            <p:ph type="sldNum" sz="quarter" idx="10"/>
          </p:nvPr>
        </p:nvSpPr>
        <p:spPr/>
        <p:txBody>
          <a:bodyPr lIns="66888" tIns="33444" rIns="66888" bIns="33444"/>
          <a:lstStyle/>
          <a:p>
            <a:fld id="{F7021451-1387-4CA6-816F-3879F97B5CBC}" type="slidenum">
              <a:rPr lang="en-US"/>
              <a:t>9</a:t>
            </a:fld>
            <a:endParaRPr lang="en-US"/>
          </a:p>
        </p:txBody>
      </p:sp>
    </p:spTree>
    <p:extLst>
      <p:ext uri="{BB962C8B-B14F-4D97-AF65-F5344CB8AC3E}">
        <p14:creationId xmlns:p14="http://schemas.microsoft.com/office/powerpoint/2010/main" val="3691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it-IT"/>
          </a:p>
        </p:txBody>
      </p:sp>
      <p:sp>
        <p:nvSpPr>
          <p:cNvPr id="3" name="Shape 1"/>
          <p:cNvSpPr/>
          <p:nvPr/>
        </p:nvSpPr>
        <p:spPr>
          <a:xfrm>
            <a:off x="0" y="0"/>
            <a:ext cx="14630400" cy="8229600"/>
          </a:xfrm>
          <a:prstGeom prst="rect">
            <a:avLst/>
          </a:prstGeom>
          <a:solidFill>
            <a:srgbClr val="FFF8F0"/>
          </a:solidFill>
          <a:ln/>
        </p:spPr>
        <p:txBody>
          <a:bodyPr/>
          <a:lstStyle/>
          <a:p>
            <a:endParaRPr lang="it-IT"/>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pixabay.com/pt/calend%C3%A1rio-janeiro-m%C3%AAs-organizador-15213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4824" y="799505"/>
            <a:ext cx="7687151" cy="1950958"/>
          </a:xfrm>
          <a:prstGeom prst="rect">
            <a:avLst/>
          </a:prstGeom>
          <a:noFill/>
          <a:ln/>
        </p:spPr>
        <p:txBody>
          <a:bodyPr wrap="square" lIns="0" tIns="0" rIns="0" bIns="0" rtlCol="0" anchor="t"/>
          <a:lstStyle/>
          <a:p>
            <a:pPr marL="0" indent="0" algn="ctr">
              <a:lnSpc>
                <a:spcPts val="5100"/>
              </a:lnSpc>
              <a:buNone/>
            </a:pPr>
            <a:r>
              <a:rPr lang="it-IT" sz="4050" dirty="0">
                <a:solidFill>
                  <a:srgbClr val="2C3F42"/>
                </a:solidFill>
                <a:latin typeface="Bitter Medium"/>
                <a:ea typeface="Bitter Medium" pitchFamily="34" charset="-122"/>
                <a:cs typeface="Bitter Medium" pitchFamily="34" charset="-120"/>
              </a:rPr>
              <a:t>Semplificazione</a:t>
            </a:r>
            <a:r>
              <a:rPr lang="it-IT" sz="4050" noProof="0" dirty="0">
                <a:solidFill>
                  <a:srgbClr val="2C3F42"/>
                </a:solidFill>
                <a:latin typeface="Bitter Medium"/>
                <a:ea typeface="Bitter Medium" pitchFamily="34" charset="-122"/>
                <a:cs typeface="Bitter Medium" pitchFamily="34" charset="-120"/>
              </a:rPr>
              <a:t> e automazione del processo di gestione della prestazione AIS</a:t>
            </a:r>
            <a:endParaRPr lang="it-IT" sz="4050" noProof="0" dirty="0">
              <a:latin typeface="Bitter Medium"/>
            </a:endParaRPr>
          </a:p>
        </p:txBody>
      </p:sp>
      <p:sp>
        <p:nvSpPr>
          <p:cNvPr id="4" name="Text 1"/>
          <p:cNvSpPr/>
          <p:nvPr/>
        </p:nvSpPr>
        <p:spPr>
          <a:xfrm>
            <a:off x="6214824" y="3062645"/>
            <a:ext cx="7687151" cy="998696"/>
          </a:xfrm>
          <a:prstGeom prst="rect">
            <a:avLst/>
          </a:prstGeom>
          <a:noFill/>
          <a:ln/>
        </p:spPr>
        <p:txBody>
          <a:bodyPr wrap="square" lIns="0" tIns="0" rIns="0" bIns="0" rtlCol="0" anchor="t"/>
          <a:lstStyle/>
          <a:p>
            <a:pPr marL="0" indent="0" algn="l">
              <a:lnSpc>
                <a:spcPts val="2600"/>
              </a:lnSpc>
              <a:buNone/>
            </a:pPr>
            <a:endParaRPr lang="it-IT" sz="1600" noProof="0" dirty="0"/>
          </a:p>
        </p:txBody>
      </p:sp>
      <p:sp>
        <p:nvSpPr>
          <p:cNvPr id="5" name="Text 2"/>
          <p:cNvSpPr/>
          <p:nvPr/>
        </p:nvSpPr>
        <p:spPr>
          <a:xfrm>
            <a:off x="6214823" y="3588655"/>
            <a:ext cx="7687151" cy="579606"/>
          </a:xfrm>
          <a:prstGeom prst="rect">
            <a:avLst/>
          </a:prstGeom>
          <a:noFill/>
          <a:ln/>
        </p:spPr>
        <p:txBody>
          <a:bodyPr wrap="none" lIns="0" tIns="0" rIns="0" bIns="0" rtlCol="0" anchor="t"/>
          <a:lstStyle/>
          <a:p>
            <a:pPr algn="just">
              <a:lnSpc>
                <a:spcPts val="2600"/>
              </a:lnSpc>
            </a:pPr>
            <a:r>
              <a:rPr lang="it-IT" sz="1600" b="1" dirty="0">
                <a:latin typeface="Open Sans"/>
                <a:ea typeface="Open Sans"/>
                <a:cs typeface="Open Sans"/>
              </a:rPr>
              <a:t>Approvato dal Comitato di Gestione e Controllo FSBS nella seduta del 21/10/2025 </a:t>
            </a:r>
            <a:endParaRPr lang="it-IT" sz="1600" b="1" noProof="0" dirty="0">
              <a:latin typeface="Open Sans"/>
              <a:ea typeface="Open Sans"/>
              <a:cs typeface="Open Sans"/>
            </a:endParaRPr>
          </a:p>
        </p:txBody>
      </p:sp>
      <p:pic>
        <p:nvPicPr>
          <p:cNvPr id="6" name="Image 1" descr="preencoded.png"/>
          <p:cNvPicPr>
            <a:picLocks noChangeAspect="1"/>
          </p:cNvPicPr>
          <p:nvPr/>
        </p:nvPicPr>
        <p:blipFill>
          <a:blip r:embed="rId4"/>
          <a:stretch>
            <a:fillRect/>
          </a:stretch>
        </p:blipFill>
        <p:spPr>
          <a:xfrm>
            <a:off x="6214824" y="4862393"/>
            <a:ext cx="7687151" cy="1969294"/>
          </a:xfrm>
          <a:prstGeom prst="rect">
            <a:avLst/>
          </a:prstGeom>
        </p:spPr>
      </p:pic>
      <p:sp>
        <p:nvSpPr>
          <p:cNvPr id="7" name="Shape 3"/>
          <p:cNvSpPr/>
          <p:nvPr/>
        </p:nvSpPr>
        <p:spPr>
          <a:xfrm>
            <a:off x="6214824" y="7081361"/>
            <a:ext cx="332899" cy="332899"/>
          </a:xfrm>
          <a:prstGeom prst="roundRect">
            <a:avLst>
              <a:gd name="adj" fmla="val 27465044"/>
            </a:avLst>
          </a:prstGeom>
          <a:noFill/>
          <a:ln w="7620">
            <a:solidFill>
              <a:srgbClr val="FFFFFF"/>
            </a:solidFill>
            <a:prstDash val="solid"/>
          </a:ln>
        </p:spPr>
        <p:txBody>
          <a:bodyPr/>
          <a:lstStyle/>
          <a:p>
            <a:endParaRPr lang="it-IT" noProof="0" dirty="0"/>
          </a:p>
        </p:txBody>
      </p:sp>
      <p:sp>
        <p:nvSpPr>
          <p:cNvPr id="9" name="Text 4"/>
          <p:cNvSpPr/>
          <p:nvPr/>
        </p:nvSpPr>
        <p:spPr>
          <a:xfrm>
            <a:off x="6401812" y="7078464"/>
            <a:ext cx="6307812" cy="554712"/>
          </a:xfrm>
          <a:prstGeom prst="rect">
            <a:avLst/>
          </a:prstGeom>
          <a:noFill/>
          <a:ln/>
        </p:spPr>
        <p:txBody>
          <a:bodyPr wrap="none" lIns="0" tIns="0" rIns="0" bIns="0" rtlCol="0" anchor="t"/>
          <a:lstStyle/>
          <a:p>
            <a:pPr marL="0" indent="0" algn="l">
              <a:lnSpc>
                <a:spcPts val="2850"/>
              </a:lnSpc>
              <a:buNone/>
            </a:pPr>
            <a:r>
              <a:rPr lang="it-IT" sz="2000" b="1" noProof="0" dirty="0">
                <a:solidFill>
                  <a:srgbClr val="2B2E3C"/>
                </a:solidFill>
                <a:latin typeface="Open Sans Bold" pitchFamily="34" charset="0"/>
                <a:ea typeface="Open Sans Bold" pitchFamily="34" charset="-122"/>
                <a:cs typeface="Open Sans Bold" pitchFamily="34" charset="-120"/>
              </a:rPr>
              <a:t>Fondo di solidarietà bilaterale  </a:t>
            </a:r>
            <a:endParaRPr lang="it-IT" sz="2000"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87022" y="44611"/>
            <a:ext cx="13614400" cy="705564"/>
          </a:xfrm>
          <a:prstGeom prst="rect">
            <a:avLst/>
          </a:prstGeom>
          <a:noFill/>
          <a:ln/>
        </p:spPr>
        <p:txBody>
          <a:bodyPr wrap="none" lIns="0" tIns="0" rIns="0" bIns="0" rtlCol="0" anchor="t"/>
          <a:lstStyle/>
          <a:p>
            <a:pPr marL="0" indent="0" algn="ctr">
              <a:lnSpc>
                <a:spcPts val="5550"/>
              </a:lnSpc>
              <a:buNone/>
            </a:pPr>
            <a:r>
              <a:rPr lang="it-IT" sz="4000" noProof="0" dirty="0">
                <a:solidFill>
                  <a:srgbClr val="2C3F42"/>
                </a:solidFill>
                <a:latin typeface="Bitter Medium" pitchFamily="34" charset="0"/>
                <a:ea typeface="Bitter Medium" pitchFamily="34" charset="-122"/>
                <a:cs typeface="Bitter Medium" pitchFamily="34" charset="-120"/>
              </a:rPr>
              <a:t>Verifiche sugli importi richiesti</a:t>
            </a:r>
            <a:endParaRPr lang="it-IT" sz="4000" noProof="0" dirty="0"/>
          </a:p>
        </p:txBody>
      </p:sp>
      <p:sp>
        <p:nvSpPr>
          <p:cNvPr id="3" name="Shape 1"/>
          <p:cNvSpPr/>
          <p:nvPr/>
        </p:nvSpPr>
        <p:spPr>
          <a:xfrm>
            <a:off x="790218" y="1554442"/>
            <a:ext cx="2174915" cy="1300639"/>
          </a:xfrm>
          <a:prstGeom prst="roundRect">
            <a:avLst>
              <a:gd name="adj" fmla="val 7291"/>
            </a:avLst>
          </a:prstGeom>
          <a:solidFill>
            <a:srgbClr val="FCE2CF"/>
          </a:solidFill>
          <a:ln w="7620">
            <a:solidFill>
              <a:srgbClr val="E2C8B5"/>
            </a:solidFill>
            <a:prstDash val="solid"/>
          </a:ln>
        </p:spPr>
        <p:txBody>
          <a:bodyPr/>
          <a:lstStyle/>
          <a:p>
            <a:endParaRPr lang="it-IT" noProof="0" dirty="0"/>
          </a:p>
        </p:txBody>
      </p:sp>
      <p:pic>
        <p:nvPicPr>
          <p:cNvPr id="4" name="Image 0" descr="preencoded.png"/>
          <p:cNvPicPr>
            <a:picLocks noChangeAspect="1"/>
          </p:cNvPicPr>
          <p:nvPr/>
        </p:nvPicPr>
        <p:blipFill>
          <a:blip r:embed="rId3"/>
          <a:stretch>
            <a:fillRect/>
          </a:stretch>
        </p:blipFill>
        <p:spPr>
          <a:xfrm>
            <a:off x="1718905" y="2006285"/>
            <a:ext cx="317421" cy="396835"/>
          </a:xfrm>
          <a:prstGeom prst="rect">
            <a:avLst/>
          </a:prstGeom>
        </p:spPr>
      </p:pic>
      <p:sp>
        <p:nvSpPr>
          <p:cNvPr id="6" name="Text 3"/>
          <p:cNvSpPr/>
          <p:nvPr/>
        </p:nvSpPr>
        <p:spPr>
          <a:xfrm>
            <a:off x="3075222" y="2268222"/>
            <a:ext cx="11439525" cy="497086"/>
          </a:xfrm>
          <a:prstGeom prst="rect">
            <a:avLst/>
          </a:prstGeom>
          <a:noFill/>
          <a:ln/>
        </p:spPr>
        <p:txBody>
          <a:bodyPr wrap="none" lIns="0" tIns="0" rIns="0" bIns="0" rtlCol="0" anchor="t"/>
          <a:lstStyle/>
          <a:p>
            <a:pPr marL="0" indent="0" algn="l">
              <a:lnSpc>
                <a:spcPts val="2800"/>
              </a:lnSpc>
              <a:buNone/>
            </a:pPr>
            <a:r>
              <a:rPr lang="it-IT" sz="1750" noProof="0" dirty="0">
                <a:solidFill>
                  <a:srgbClr val="2B2E3C"/>
                </a:solidFill>
                <a:latin typeface="Open Sans" pitchFamily="34" charset="0"/>
                <a:ea typeface="Open Sans" pitchFamily="34" charset="-122"/>
                <a:cs typeface="Open Sans" pitchFamily="34" charset="-120"/>
              </a:rPr>
              <a:t>Controllo sulla corretta valorizzazione degli elementi  per il calcolo automatico per lavoratore/mensilità.</a:t>
            </a:r>
            <a:endParaRPr lang="it-IT" sz="1750" noProof="0" dirty="0"/>
          </a:p>
        </p:txBody>
      </p:sp>
      <p:sp>
        <p:nvSpPr>
          <p:cNvPr id="7" name="Shape 4"/>
          <p:cNvSpPr/>
          <p:nvPr/>
        </p:nvSpPr>
        <p:spPr>
          <a:xfrm>
            <a:off x="3078004" y="2839841"/>
            <a:ext cx="10649307" cy="15240"/>
          </a:xfrm>
          <a:prstGeom prst="roundRect">
            <a:avLst>
              <a:gd name="adj" fmla="val 622236"/>
            </a:avLst>
          </a:prstGeom>
          <a:solidFill>
            <a:srgbClr val="E2C8B5"/>
          </a:solidFill>
          <a:ln/>
        </p:spPr>
        <p:txBody>
          <a:bodyPr/>
          <a:lstStyle/>
          <a:p>
            <a:endParaRPr lang="it-IT" noProof="0" dirty="0"/>
          </a:p>
        </p:txBody>
      </p:sp>
      <p:sp>
        <p:nvSpPr>
          <p:cNvPr id="8" name="Shape 5"/>
          <p:cNvSpPr/>
          <p:nvPr/>
        </p:nvSpPr>
        <p:spPr>
          <a:xfrm>
            <a:off x="790158" y="2967953"/>
            <a:ext cx="4163807" cy="1646515"/>
          </a:xfrm>
          <a:prstGeom prst="roundRect">
            <a:avLst>
              <a:gd name="adj" fmla="val 5707"/>
            </a:avLst>
          </a:prstGeom>
          <a:solidFill>
            <a:srgbClr val="FCE2CF"/>
          </a:solidFill>
          <a:ln w="7620">
            <a:solidFill>
              <a:srgbClr val="E2C8B5"/>
            </a:solidFill>
            <a:prstDash val="solid"/>
          </a:ln>
        </p:spPr>
        <p:txBody>
          <a:bodyPr/>
          <a:lstStyle/>
          <a:p>
            <a:endParaRPr lang="it-IT" noProof="0" dirty="0"/>
          </a:p>
        </p:txBody>
      </p:sp>
      <p:pic>
        <p:nvPicPr>
          <p:cNvPr id="9" name="Image 1" descr="preencoded.png"/>
          <p:cNvPicPr>
            <a:picLocks noChangeAspect="1"/>
          </p:cNvPicPr>
          <p:nvPr/>
        </p:nvPicPr>
        <p:blipFill>
          <a:blip r:embed="rId4"/>
          <a:stretch>
            <a:fillRect/>
          </a:stretch>
        </p:blipFill>
        <p:spPr>
          <a:xfrm>
            <a:off x="2806422" y="3600413"/>
            <a:ext cx="317421" cy="396835"/>
          </a:xfrm>
          <a:prstGeom prst="rect">
            <a:avLst/>
          </a:prstGeom>
        </p:spPr>
      </p:pic>
      <p:sp>
        <p:nvSpPr>
          <p:cNvPr id="10" name="Text 6"/>
          <p:cNvSpPr/>
          <p:nvPr/>
        </p:nvSpPr>
        <p:spPr>
          <a:xfrm>
            <a:off x="5365909" y="3193695"/>
            <a:ext cx="2822258" cy="352663"/>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Confronto importi</a:t>
            </a:r>
            <a:endParaRPr lang="it-IT" sz="2200" noProof="0" dirty="0"/>
          </a:p>
        </p:txBody>
      </p:sp>
      <p:sp>
        <p:nvSpPr>
          <p:cNvPr id="11" name="Text 7"/>
          <p:cNvSpPr/>
          <p:nvPr/>
        </p:nvSpPr>
        <p:spPr>
          <a:xfrm>
            <a:off x="5365909" y="3681732"/>
            <a:ext cx="8248531" cy="722233"/>
          </a:xfrm>
          <a:prstGeom prst="rect">
            <a:avLst/>
          </a:prstGeom>
          <a:noFill/>
          <a:ln/>
        </p:spPr>
        <p:txBody>
          <a:bodyPr wrap="square" lIns="0" tIns="0" rIns="0" bIns="0" rtlCol="0" anchor="t"/>
          <a:lstStyle/>
          <a:p>
            <a:pPr marL="0" indent="0" algn="l">
              <a:lnSpc>
                <a:spcPts val="2800"/>
              </a:lnSpc>
              <a:buNone/>
            </a:pPr>
            <a:r>
              <a:rPr lang="it-IT" sz="1750" noProof="0" dirty="0">
                <a:solidFill>
                  <a:srgbClr val="2B2E3C"/>
                </a:solidFill>
                <a:latin typeface="Open Sans" pitchFamily="34" charset="0"/>
                <a:ea typeface="Open Sans" pitchFamily="34" charset="-122"/>
                <a:cs typeface="Open Sans" pitchFamily="34" charset="-120"/>
              </a:rPr>
              <a:t>Comparazione tra rimborso richiesto dall'APL e importo calcolato dall'algoritmo.</a:t>
            </a:r>
            <a:endParaRPr lang="it-IT" sz="1750" noProof="0" dirty="0"/>
          </a:p>
        </p:txBody>
      </p:sp>
      <p:sp>
        <p:nvSpPr>
          <p:cNvPr id="12" name="Shape 8"/>
          <p:cNvSpPr/>
          <p:nvPr/>
        </p:nvSpPr>
        <p:spPr>
          <a:xfrm>
            <a:off x="5253037" y="4614468"/>
            <a:ext cx="8474273" cy="15240"/>
          </a:xfrm>
          <a:prstGeom prst="roundRect">
            <a:avLst>
              <a:gd name="adj" fmla="val 622236"/>
            </a:avLst>
          </a:prstGeom>
          <a:solidFill>
            <a:srgbClr val="E2C8B5"/>
          </a:solidFill>
          <a:ln/>
        </p:spPr>
        <p:txBody>
          <a:bodyPr/>
          <a:lstStyle/>
          <a:p>
            <a:endParaRPr lang="it-IT" noProof="0" dirty="0"/>
          </a:p>
        </p:txBody>
      </p:sp>
      <p:sp>
        <p:nvSpPr>
          <p:cNvPr id="13" name="Shape 9"/>
          <p:cNvSpPr/>
          <p:nvPr/>
        </p:nvSpPr>
        <p:spPr>
          <a:xfrm>
            <a:off x="790218" y="4720077"/>
            <a:ext cx="5734764" cy="1661755"/>
          </a:xfrm>
          <a:prstGeom prst="roundRect">
            <a:avLst>
              <a:gd name="adj" fmla="val 5707"/>
            </a:avLst>
          </a:prstGeom>
          <a:solidFill>
            <a:srgbClr val="FCE2CF"/>
          </a:solidFill>
          <a:ln w="7620">
            <a:solidFill>
              <a:srgbClr val="E2C8B5"/>
            </a:solidFill>
            <a:prstDash val="solid"/>
          </a:ln>
        </p:spPr>
        <p:txBody>
          <a:bodyPr/>
          <a:lstStyle/>
          <a:p>
            <a:endParaRPr lang="it-IT" noProof="0" dirty="0"/>
          </a:p>
        </p:txBody>
      </p:sp>
      <p:pic>
        <p:nvPicPr>
          <p:cNvPr id="14" name="Image 2" descr="preencoded.png"/>
          <p:cNvPicPr>
            <a:picLocks noChangeAspect="1"/>
          </p:cNvPicPr>
          <p:nvPr/>
        </p:nvPicPr>
        <p:blipFill>
          <a:blip r:embed="rId5"/>
          <a:stretch>
            <a:fillRect/>
          </a:stretch>
        </p:blipFill>
        <p:spPr>
          <a:xfrm>
            <a:off x="3668028" y="5375039"/>
            <a:ext cx="317421" cy="396835"/>
          </a:xfrm>
          <a:prstGeom prst="rect">
            <a:avLst/>
          </a:prstGeom>
        </p:spPr>
      </p:pic>
      <p:sp>
        <p:nvSpPr>
          <p:cNvPr id="15" name="Text 10"/>
          <p:cNvSpPr/>
          <p:nvPr/>
        </p:nvSpPr>
        <p:spPr>
          <a:xfrm>
            <a:off x="6927484" y="4661520"/>
            <a:ext cx="3277076" cy="352663"/>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Determinazione importo</a:t>
            </a:r>
            <a:endParaRPr lang="it-IT" sz="2200" noProof="0" dirty="0"/>
          </a:p>
        </p:txBody>
      </p:sp>
      <p:sp>
        <p:nvSpPr>
          <p:cNvPr id="16" name="Text 11"/>
          <p:cNvSpPr/>
          <p:nvPr/>
        </p:nvSpPr>
        <p:spPr>
          <a:xfrm>
            <a:off x="6863259" y="5034667"/>
            <a:ext cx="7651488" cy="2969153"/>
          </a:xfrm>
          <a:prstGeom prst="rect">
            <a:avLst/>
          </a:prstGeom>
          <a:noFill/>
          <a:ln/>
        </p:spPr>
        <p:txBody>
          <a:bodyPr wrap="square" lIns="0" tIns="0" rIns="0" bIns="0" rtlCol="0" anchor="t"/>
          <a:lstStyle/>
          <a:p>
            <a:pPr>
              <a:lnSpc>
                <a:spcPts val="2800"/>
              </a:lnSpc>
            </a:pPr>
            <a:r>
              <a:rPr lang="it-IT" sz="1750" noProof="0" dirty="0">
                <a:solidFill>
                  <a:srgbClr val="2B2E3C"/>
                </a:solidFill>
                <a:latin typeface="Open Sans" pitchFamily="34" charset="0"/>
                <a:ea typeface="Open Sans" pitchFamily="34" charset="-122"/>
                <a:cs typeface="Open Sans" pitchFamily="34" charset="-120"/>
              </a:rPr>
              <a:t>Si rimborsa l’importo calcolato dal sistema, se l’APL ha chiesto al </a:t>
            </a:r>
            <a:r>
              <a:rPr lang="it-IT" sz="1750" noProof="0" dirty="0" err="1">
                <a:solidFill>
                  <a:srgbClr val="2B2E3C"/>
                </a:solidFill>
                <a:latin typeface="Open Sans" pitchFamily="34" charset="0"/>
                <a:ea typeface="Open Sans" pitchFamily="34" charset="-122"/>
                <a:cs typeface="Open Sans" pitchFamily="34" charset="-120"/>
              </a:rPr>
              <a:t>FdS</a:t>
            </a:r>
            <a:r>
              <a:rPr lang="it-IT" sz="1750" noProof="0" dirty="0">
                <a:solidFill>
                  <a:srgbClr val="2B2E3C"/>
                </a:solidFill>
                <a:latin typeface="Open Sans" pitchFamily="34" charset="0"/>
                <a:ea typeface="Open Sans" pitchFamily="34" charset="-122"/>
                <a:cs typeface="Open Sans" pitchFamily="34" charset="-120"/>
              </a:rPr>
              <a:t> un importo AIS superiore a quello dovuto al lavoratore</a:t>
            </a:r>
          </a:p>
          <a:p>
            <a:pPr>
              <a:lnSpc>
                <a:spcPts val="2800"/>
              </a:lnSpc>
            </a:pPr>
            <a:r>
              <a:rPr lang="it-IT" sz="1750" dirty="0">
                <a:solidFill>
                  <a:srgbClr val="2B2E3C"/>
                </a:solidFill>
                <a:latin typeface="Open Sans" pitchFamily="34" charset="0"/>
                <a:ea typeface="Open Sans" pitchFamily="34" charset="-122"/>
                <a:cs typeface="Open Sans" pitchFamily="34" charset="-120"/>
              </a:rPr>
              <a:t>Si riconosce l’importo richiesto dall’APL, se l’APL ha chiesto al </a:t>
            </a:r>
            <a:r>
              <a:rPr lang="it-IT" sz="1750" dirty="0" err="1">
                <a:solidFill>
                  <a:srgbClr val="2B2E3C"/>
                </a:solidFill>
                <a:latin typeface="Open Sans" pitchFamily="34" charset="0"/>
                <a:ea typeface="Open Sans" pitchFamily="34" charset="-122"/>
                <a:cs typeface="Open Sans" pitchFamily="34" charset="-120"/>
              </a:rPr>
              <a:t>FdS</a:t>
            </a:r>
            <a:r>
              <a:rPr lang="it-IT" sz="1750" dirty="0">
                <a:solidFill>
                  <a:srgbClr val="2B2E3C"/>
                </a:solidFill>
                <a:latin typeface="Open Sans" pitchFamily="34" charset="0"/>
                <a:ea typeface="Open Sans" pitchFamily="34" charset="-122"/>
                <a:cs typeface="Open Sans" pitchFamily="34" charset="-120"/>
              </a:rPr>
              <a:t> un importo  inferiore  a quanto  dovuto al lavoratore /calcolato da </a:t>
            </a:r>
            <a:r>
              <a:rPr lang="it-IT" sz="1750" dirty="0" err="1">
                <a:solidFill>
                  <a:srgbClr val="2B2E3C"/>
                </a:solidFill>
                <a:latin typeface="Open Sans" pitchFamily="34" charset="0"/>
                <a:ea typeface="Open Sans" pitchFamily="34" charset="-122"/>
                <a:cs typeface="Open Sans" pitchFamily="34" charset="-120"/>
              </a:rPr>
              <a:t>FdS</a:t>
            </a:r>
            <a:r>
              <a:rPr lang="it-IT" sz="1750" dirty="0">
                <a:solidFill>
                  <a:srgbClr val="2B2E3C"/>
                </a:solidFill>
                <a:latin typeface="Open Sans" pitchFamily="34" charset="0"/>
                <a:ea typeface="Open Sans" pitchFamily="34" charset="-122"/>
                <a:cs typeface="Open Sans" pitchFamily="34" charset="-120"/>
              </a:rPr>
              <a:t>.</a:t>
            </a:r>
          </a:p>
          <a:p>
            <a:pPr algn="just">
              <a:lnSpc>
                <a:spcPts val="2800"/>
              </a:lnSpc>
            </a:pPr>
            <a:r>
              <a:rPr lang="it-IT" sz="1750" dirty="0">
                <a:solidFill>
                  <a:srgbClr val="2B2E3C"/>
                </a:solidFill>
                <a:latin typeface="Open Sans" pitchFamily="34" charset="0"/>
                <a:ea typeface="Open Sans" pitchFamily="34" charset="-122"/>
                <a:cs typeface="Open Sans" pitchFamily="34" charset="-120"/>
              </a:rPr>
              <a:t>Il Fondo verifica la quota di retribuzione AIS effettivamente corrisposta al lavoratore e avverte l'Agenzia dell'eventuale differenza da integrare e da chiedere a rimborso con una nuova istanza da agganciare all’istanza originaria.</a:t>
            </a:r>
            <a:endParaRPr lang="it-IT" sz="1750" noProof="0" dirty="0">
              <a:solidFill>
                <a:srgbClr val="2B2E3C"/>
              </a:solidFill>
              <a:latin typeface="Open Sans" pitchFamily="34" charset="0"/>
              <a:ea typeface="Open Sans" pitchFamily="34" charset="-122"/>
              <a:cs typeface="Open Sans" pitchFamily="34" charset="-120"/>
            </a:endParaRPr>
          </a:p>
          <a:p>
            <a:pPr>
              <a:lnSpc>
                <a:spcPts val="2800"/>
              </a:lnSpc>
            </a:pPr>
            <a:endParaRPr lang="it-IT" sz="1750" dirty="0">
              <a:solidFill>
                <a:srgbClr val="2B2E3C"/>
              </a:solidFill>
              <a:latin typeface="Open Sans" pitchFamily="34" charset="0"/>
              <a:ea typeface="Open Sans" pitchFamily="34" charset="-122"/>
              <a:cs typeface="Open Sans" pitchFamily="34" charset="-120"/>
            </a:endParaRPr>
          </a:p>
          <a:p>
            <a:pPr>
              <a:lnSpc>
                <a:spcPts val="2800"/>
              </a:lnSpc>
            </a:pPr>
            <a:endParaRPr lang="it-IT" sz="1750" noProof="0" dirty="0"/>
          </a:p>
        </p:txBody>
      </p:sp>
      <p:sp>
        <p:nvSpPr>
          <p:cNvPr id="18" name="Text 2">
            <a:extLst>
              <a:ext uri="{FF2B5EF4-FFF2-40B4-BE49-F238E27FC236}">
                <a16:creationId xmlns:a16="http://schemas.microsoft.com/office/drawing/2014/main" id="{F537E24A-9928-DA20-06E3-F9BCF247A1A6}"/>
              </a:ext>
            </a:extLst>
          </p:cNvPr>
          <p:cNvSpPr/>
          <p:nvPr/>
        </p:nvSpPr>
        <p:spPr>
          <a:xfrm>
            <a:off x="3064744" y="1836858"/>
            <a:ext cx="10649307" cy="352663"/>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Verifica voci di calcolo </a:t>
            </a:r>
            <a:r>
              <a:rPr lang="it-IT" sz="1600" noProof="0" dirty="0">
                <a:solidFill>
                  <a:srgbClr val="2B2E3C"/>
                </a:solidFill>
                <a:latin typeface="Bitter Medium" pitchFamily="34" charset="0"/>
                <a:ea typeface="Bitter Medium" pitchFamily="34" charset="-122"/>
                <a:cs typeface="Bitter Medium" pitchFamily="34" charset="-120"/>
              </a:rPr>
              <a:t>(Retribuzione teorica, paga oraria, ratei, gg lavorati, divisore CCNL, % PT, </a:t>
            </a:r>
            <a:r>
              <a:rPr lang="it-IT" sz="1600" noProof="0" dirty="0" err="1">
                <a:solidFill>
                  <a:srgbClr val="2B2E3C"/>
                </a:solidFill>
                <a:latin typeface="Bitter Medium" pitchFamily="34" charset="0"/>
                <a:ea typeface="Bitter Medium" pitchFamily="34" charset="-122"/>
                <a:cs typeface="Bitter Medium" pitchFamily="34" charset="-120"/>
              </a:rPr>
              <a:t>aliq</a:t>
            </a:r>
            <a:r>
              <a:rPr lang="it-IT" sz="1600" noProof="0" dirty="0">
                <a:solidFill>
                  <a:srgbClr val="2B2E3C"/>
                </a:solidFill>
                <a:latin typeface="Bitter Medium" pitchFamily="34" charset="0"/>
                <a:ea typeface="Bitter Medium" pitchFamily="34" charset="-122"/>
                <a:cs typeface="Bitter Medium" pitchFamily="34" charset="-120"/>
              </a:rPr>
              <a:t>. agevolate …)</a:t>
            </a:r>
            <a:endParaRPr lang="it-IT" sz="1600"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15900" y="1326362"/>
            <a:ext cx="3614499" cy="6905023"/>
          </a:xfrm>
          <a:prstGeom prst="rect">
            <a:avLst/>
          </a:prstGeom>
        </p:spPr>
      </p:pic>
      <p:sp>
        <p:nvSpPr>
          <p:cNvPr id="3" name="Text 0"/>
          <p:cNvSpPr/>
          <p:nvPr/>
        </p:nvSpPr>
        <p:spPr>
          <a:xfrm>
            <a:off x="270933" y="120998"/>
            <a:ext cx="13614400" cy="1199103"/>
          </a:xfrm>
          <a:prstGeom prst="rect">
            <a:avLst/>
          </a:prstGeom>
          <a:noFill/>
          <a:ln/>
        </p:spPr>
        <p:txBody>
          <a:bodyPr wrap="square" lIns="0" tIns="0" rIns="0" bIns="0" rtlCol="0" anchor="t"/>
          <a:lstStyle/>
          <a:p>
            <a:pPr algn="ctr">
              <a:lnSpc>
                <a:spcPts val="4950"/>
              </a:lnSpc>
            </a:pPr>
            <a:r>
              <a:rPr lang="it-IT" sz="4000" noProof="0" dirty="0">
                <a:solidFill>
                  <a:srgbClr val="2C3F42"/>
                </a:solidFill>
                <a:latin typeface="Bitter Medium" pitchFamily="34" charset="0"/>
                <a:ea typeface="Bitter Medium" pitchFamily="34" charset="-122"/>
                <a:cs typeface="Bitter Medium" pitchFamily="34" charset="-120"/>
              </a:rPr>
              <a:t>Gestione delle integrazioni documentali     </a:t>
            </a:r>
          </a:p>
          <a:p>
            <a:pPr algn="ctr">
              <a:lnSpc>
                <a:spcPts val="4950"/>
              </a:lnSpc>
            </a:pPr>
            <a:r>
              <a:rPr lang="it-IT" sz="4000" noProof="0" dirty="0">
                <a:solidFill>
                  <a:srgbClr val="2C3F42"/>
                </a:solidFill>
                <a:latin typeface="Bitter Medium" pitchFamily="34" charset="0"/>
                <a:ea typeface="Bitter Medium" pitchFamily="34" charset="-122"/>
                <a:cs typeface="Bitter Medium" pitchFamily="34" charset="-120"/>
              </a:rPr>
              <a:t>F</a:t>
            </a:r>
            <a:r>
              <a:rPr lang="it-IT" sz="3600" noProof="0" dirty="0">
                <a:solidFill>
                  <a:srgbClr val="2C3F42"/>
                </a:solidFill>
                <a:latin typeface="Bitter Medium" pitchFamily="34" charset="0"/>
                <a:ea typeface="Bitter Medium" pitchFamily="34" charset="-122"/>
                <a:cs typeface="Bitter Medium" pitchFamily="34" charset="-120"/>
              </a:rPr>
              <a:t>acilitare gli adempimenti istruttori</a:t>
            </a:r>
            <a:endParaRPr lang="it-IT" sz="3600" noProof="0" dirty="0"/>
          </a:p>
        </p:txBody>
      </p:sp>
      <p:pic>
        <p:nvPicPr>
          <p:cNvPr id="4" name="Image 1" descr="preencoded.png"/>
          <p:cNvPicPr>
            <a:picLocks noChangeAspect="1"/>
          </p:cNvPicPr>
          <p:nvPr/>
        </p:nvPicPr>
        <p:blipFill>
          <a:blip r:embed="rId4"/>
          <a:stretch>
            <a:fillRect/>
          </a:stretch>
        </p:blipFill>
        <p:spPr>
          <a:xfrm>
            <a:off x="788670" y="2388239"/>
            <a:ext cx="1014055" cy="1216938"/>
          </a:xfrm>
          <a:prstGeom prst="rect">
            <a:avLst/>
          </a:prstGeom>
        </p:spPr>
      </p:pic>
      <p:sp>
        <p:nvSpPr>
          <p:cNvPr id="5" name="Text 1"/>
          <p:cNvSpPr/>
          <p:nvPr/>
        </p:nvSpPr>
        <p:spPr>
          <a:xfrm>
            <a:off x="2005489" y="2478110"/>
            <a:ext cx="3797000" cy="316825"/>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Checklist specifica di controlli</a:t>
            </a:r>
            <a:endParaRPr lang="it-IT" sz="1950" noProof="0" dirty="0"/>
          </a:p>
        </p:txBody>
      </p:sp>
      <p:sp>
        <p:nvSpPr>
          <p:cNvPr id="6" name="Text 2"/>
          <p:cNvSpPr/>
          <p:nvPr/>
        </p:nvSpPr>
        <p:spPr>
          <a:xfrm>
            <a:off x="2005489" y="2846882"/>
            <a:ext cx="8525544" cy="324564"/>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Elenco documenti e dati mancanti da integrare, visibile per </a:t>
            </a:r>
            <a:r>
              <a:rPr lang="it-IT" sz="1600" noProof="0" dirty="0" err="1">
                <a:solidFill>
                  <a:srgbClr val="2B2E3C"/>
                </a:solidFill>
                <a:latin typeface="Open Sans" pitchFamily="34" charset="0"/>
                <a:ea typeface="Open Sans" pitchFamily="34" charset="-122"/>
                <a:cs typeface="Open Sans" pitchFamily="34" charset="-120"/>
              </a:rPr>
              <a:t>ApL</a:t>
            </a:r>
            <a:r>
              <a:rPr lang="it-IT" sz="1600" noProof="0" dirty="0">
                <a:solidFill>
                  <a:srgbClr val="2B2E3C"/>
                </a:solidFill>
                <a:latin typeface="Open Sans" pitchFamily="34" charset="0"/>
                <a:ea typeface="Open Sans" pitchFamily="34" charset="-122"/>
                <a:cs typeface="Open Sans" pitchFamily="34" charset="-120"/>
              </a:rPr>
              <a:t>  con  spazio note/commenti.</a:t>
            </a:r>
            <a:endParaRPr lang="it-IT" sz="1600" noProof="0" dirty="0"/>
          </a:p>
        </p:txBody>
      </p:sp>
      <p:pic>
        <p:nvPicPr>
          <p:cNvPr id="7" name="Image 2" descr="preencoded.png"/>
          <p:cNvPicPr>
            <a:picLocks noChangeAspect="1"/>
          </p:cNvPicPr>
          <p:nvPr/>
        </p:nvPicPr>
        <p:blipFill>
          <a:blip r:embed="rId5"/>
          <a:stretch>
            <a:fillRect/>
          </a:stretch>
        </p:blipFill>
        <p:spPr>
          <a:xfrm>
            <a:off x="788670" y="3620921"/>
            <a:ext cx="1014055" cy="1216938"/>
          </a:xfrm>
          <a:prstGeom prst="rect">
            <a:avLst/>
          </a:prstGeom>
        </p:spPr>
      </p:pic>
      <p:sp>
        <p:nvSpPr>
          <p:cNvPr id="8" name="Text 3"/>
          <p:cNvSpPr/>
          <p:nvPr/>
        </p:nvSpPr>
        <p:spPr>
          <a:xfrm>
            <a:off x="2005489" y="3671326"/>
            <a:ext cx="5309711" cy="316825"/>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Unica richiesta di integrazione e sospensione</a:t>
            </a:r>
            <a:endParaRPr lang="it-IT" sz="1950" noProof="0" dirty="0"/>
          </a:p>
        </p:txBody>
      </p:sp>
      <p:sp>
        <p:nvSpPr>
          <p:cNvPr id="9" name="Text 4"/>
          <p:cNvSpPr/>
          <p:nvPr/>
        </p:nvSpPr>
        <p:spPr>
          <a:xfrm>
            <a:off x="2005489" y="4066586"/>
            <a:ext cx="7228822" cy="324564"/>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Il Fondo effettua una sola richiesta, inviando </a:t>
            </a:r>
            <a:r>
              <a:rPr lang="it-IT" sz="1600" noProof="0" dirty="0" err="1">
                <a:solidFill>
                  <a:srgbClr val="2B2E3C"/>
                </a:solidFill>
                <a:latin typeface="Open Sans" pitchFamily="34" charset="0"/>
                <a:ea typeface="Open Sans" pitchFamily="34" charset="-122"/>
                <a:cs typeface="Open Sans" pitchFamily="34" charset="-120"/>
              </a:rPr>
              <a:t>alert</a:t>
            </a:r>
            <a:r>
              <a:rPr lang="it-IT" sz="1600" noProof="0" dirty="0">
                <a:solidFill>
                  <a:srgbClr val="2B2E3C"/>
                </a:solidFill>
                <a:latin typeface="Open Sans" pitchFamily="34" charset="0"/>
                <a:ea typeface="Open Sans" pitchFamily="34" charset="-122"/>
                <a:cs typeface="Open Sans" pitchFamily="34" charset="-120"/>
              </a:rPr>
              <a:t> periodici di sollecito.</a:t>
            </a:r>
            <a:endParaRPr lang="it-IT" sz="1600" noProof="0" dirty="0"/>
          </a:p>
        </p:txBody>
      </p:sp>
      <p:pic>
        <p:nvPicPr>
          <p:cNvPr id="10" name="Image 3" descr="preencoded.png"/>
          <p:cNvPicPr>
            <a:picLocks noChangeAspect="1"/>
          </p:cNvPicPr>
          <p:nvPr/>
        </p:nvPicPr>
        <p:blipFill>
          <a:blip r:embed="rId6"/>
          <a:stretch>
            <a:fillRect/>
          </a:stretch>
        </p:blipFill>
        <p:spPr>
          <a:xfrm>
            <a:off x="767326" y="4868410"/>
            <a:ext cx="1014055" cy="1493163"/>
          </a:xfrm>
          <a:prstGeom prst="rect">
            <a:avLst/>
          </a:prstGeom>
        </p:spPr>
      </p:pic>
      <p:sp>
        <p:nvSpPr>
          <p:cNvPr id="11" name="Text 5"/>
          <p:cNvSpPr/>
          <p:nvPr/>
        </p:nvSpPr>
        <p:spPr>
          <a:xfrm>
            <a:off x="2005490" y="4828103"/>
            <a:ext cx="2229078" cy="316825"/>
          </a:xfrm>
          <a:prstGeom prst="rect">
            <a:avLst/>
          </a:prstGeom>
          <a:noFill/>
          <a:ln/>
        </p:spPr>
        <p:txBody>
          <a:bodyPr wrap="none" lIns="0" tIns="0" rIns="0" bIns="0" rtlCol="0" anchor="t"/>
          <a:lstStyle/>
          <a:p>
            <a:pPr>
              <a:lnSpc>
                <a:spcPts val="2450"/>
              </a:lnSpc>
            </a:pPr>
            <a:r>
              <a:rPr lang="it-IT" sz="1600" noProof="0" dirty="0">
                <a:solidFill>
                  <a:srgbClr val="2B2E3C"/>
                </a:solidFill>
                <a:latin typeface="Bitter Medium" pitchFamily="34" charset="0"/>
                <a:ea typeface="Bitter Medium" pitchFamily="34" charset="-122"/>
                <a:cs typeface="Bitter Medium" pitchFamily="34" charset="-120"/>
              </a:rPr>
              <a:t>Termine di 90 giorni</a:t>
            </a:r>
            <a:br>
              <a:rPr lang="it-IT" sz="1600" noProof="0" dirty="0">
                <a:solidFill>
                  <a:srgbClr val="2B2E3C"/>
                </a:solidFill>
                <a:latin typeface="Bitter Medium" pitchFamily="34" charset="0"/>
                <a:ea typeface="Bitter Medium" pitchFamily="34" charset="-122"/>
                <a:cs typeface="Bitter Medium" pitchFamily="34" charset="-120"/>
              </a:rPr>
            </a:br>
            <a:endParaRPr lang="it-IT" sz="1600" noProof="0" dirty="0">
              <a:solidFill>
                <a:srgbClr val="FF0000"/>
              </a:solidFill>
            </a:endParaRPr>
          </a:p>
        </p:txBody>
      </p:sp>
      <p:sp>
        <p:nvSpPr>
          <p:cNvPr id="12" name="Text 6"/>
          <p:cNvSpPr/>
          <p:nvPr/>
        </p:nvSpPr>
        <p:spPr>
          <a:xfrm>
            <a:off x="2005488" y="5171614"/>
            <a:ext cx="8720245" cy="1351434"/>
          </a:xfrm>
          <a:prstGeom prst="rect">
            <a:avLst/>
          </a:prstGeom>
          <a:noFill/>
          <a:ln/>
        </p:spPr>
        <p:txBody>
          <a:bodyPr wrap="square" lIns="0" tIns="0" rIns="0" bIns="0" rtlCol="0" anchor="t"/>
          <a:lstStyle/>
          <a:p>
            <a:pPr>
              <a:lnSpc>
                <a:spcPts val="2550"/>
              </a:lnSpc>
            </a:pPr>
            <a:r>
              <a:rPr lang="it-IT" sz="1550" noProof="0" dirty="0">
                <a:solidFill>
                  <a:srgbClr val="2B2E3C"/>
                </a:solidFill>
                <a:latin typeface="Open Sans" pitchFamily="34" charset="0"/>
                <a:ea typeface="Open Sans" pitchFamily="34" charset="-122"/>
                <a:cs typeface="Open Sans" pitchFamily="34" charset="-120"/>
              </a:rPr>
              <a:t>L’</a:t>
            </a:r>
            <a:r>
              <a:rPr lang="it-IT" sz="1550" noProof="0" dirty="0" err="1">
                <a:solidFill>
                  <a:srgbClr val="2B2E3C"/>
                </a:solidFill>
                <a:latin typeface="Open Sans" pitchFamily="34" charset="0"/>
                <a:ea typeface="Open Sans" pitchFamily="34" charset="-122"/>
                <a:cs typeface="Open Sans" pitchFamily="34" charset="-120"/>
              </a:rPr>
              <a:t>ApL</a:t>
            </a:r>
            <a:r>
              <a:rPr lang="it-IT" sz="1550" noProof="0" dirty="0">
                <a:solidFill>
                  <a:srgbClr val="2B2E3C"/>
                </a:solidFill>
                <a:latin typeface="Open Sans" pitchFamily="34" charset="0"/>
                <a:ea typeface="Open Sans" pitchFamily="34" charset="-122"/>
                <a:cs typeface="Open Sans" pitchFamily="34" charset="-120"/>
              </a:rPr>
              <a:t> deve fornire le integrazioni entro 90 gg dalla richiesta, con possibilità di caricamenti progressivi. </a:t>
            </a:r>
            <a:r>
              <a:rPr lang="it-IT" sz="1550" dirty="0">
                <a:solidFill>
                  <a:srgbClr val="2B2E3C"/>
                </a:solidFill>
                <a:latin typeface="Open Sans" pitchFamily="34" charset="0"/>
                <a:ea typeface="Open Sans" pitchFamily="34" charset="-122"/>
                <a:cs typeface="Open Sans" pitchFamily="34" charset="-120"/>
              </a:rPr>
              <a:t>In</a:t>
            </a:r>
            <a:r>
              <a:rPr lang="it-IT" sz="1550" noProof="0" dirty="0">
                <a:solidFill>
                  <a:srgbClr val="2B2E3C"/>
                </a:solidFill>
                <a:latin typeface="Open Sans" pitchFamily="34" charset="0"/>
                <a:ea typeface="Open Sans" pitchFamily="34" charset="-122"/>
                <a:cs typeface="Open Sans" pitchFamily="34" charset="-120"/>
              </a:rPr>
              <a:t>dica in piattaforma “chiusura integrazione». </a:t>
            </a:r>
          </a:p>
          <a:p>
            <a:pPr>
              <a:lnSpc>
                <a:spcPts val="2550"/>
              </a:lnSpc>
            </a:pPr>
            <a:r>
              <a:rPr lang="it-IT" sz="1550" noProof="0" dirty="0">
                <a:solidFill>
                  <a:srgbClr val="2B2E3C"/>
                </a:solidFill>
                <a:latin typeface="Open Sans" pitchFamily="34" charset="0"/>
                <a:ea typeface="Open Sans" pitchFamily="34" charset="-122"/>
                <a:cs typeface="Open Sans" pitchFamily="34" charset="-120"/>
              </a:rPr>
              <a:t>Se non integrata nel termine</a:t>
            </a:r>
            <a:r>
              <a:rPr lang="it-IT" sz="1600" kern="0" noProof="0" dirty="0">
                <a:latin typeface="Verdana" panose="020B0604030504040204" pitchFamily="34" charset="0"/>
                <a:ea typeface="Times New Roman" panose="02020603050405020304" pitchFamily="18" charset="0"/>
                <a:cs typeface="Times New Roman" panose="02020603050405020304" pitchFamily="18" charset="0"/>
              </a:rPr>
              <a:t>, </a:t>
            </a:r>
            <a:r>
              <a:rPr lang="it-IT" sz="1550" noProof="0" dirty="0">
                <a:solidFill>
                  <a:srgbClr val="2B2E3C"/>
                </a:solidFill>
                <a:latin typeface="Open Sans" pitchFamily="34" charset="0"/>
                <a:ea typeface="Open Sans" pitchFamily="34" charset="-122"/>
                <a:cs typeface="Open Sans" pitchFamily="34" charset="-120"/>
              </a:rPr>
              <a:t>l’istanza acquisirà automaticamente lo stato di “Valutazione - non integrata”. Il Fondo valuta con la documentazione e i dati acquisiti.</a:t>
            </a:r>
          </a:p>
          <a:p>
            <a:pPr>
              <a:lnSpc>
                <a:spcPts val="2550"/>
              </a:lnSpc>
            </a:pPr>
            <a:endParaRPr lang="it-IT" sz="1550" noProof="0" dirty="0"/>
          </a:p>
        </p:txBody>
      </p:sp>
      <p:pic>
        <p:nvPicPr>
          <p:cNvPr id="13" name="Image 4" descr="preencoded.png"/>
          <p:cNvPicPr>
            <a:picLocks noChangeAspect="1"/>
          </p:cNvPicPr>
          <p:nvPr/>
        </p:nvPicPr>
        <p:blipFill>
          <a:blip r:embed="rId7"/>
          <a:stretch>
            <a:fillRect/>
          </a:stretch>
        </p:blipFill>
        <p:spPr>
          <a:xfrm>
            <a:off x="788670" y="6500469"/>
            <a:ext cx="1014055" cy="1493163"/>
          </a:xfrm>
          <a:prstGeom prst="rect">
            <a:avLst/>
          </a:prstGeom>
        </p:spPr>
      </p:pic>
      <p:sp>
        <p:nvSpPr>
          <p:cNvPr id="14" name="Text 7"/>
          <p:cNvSpPr/>
          <p:nvPr/>
        </p:nvSpPr>
        <p:spPr>
          <a:xfrm>
            <a:off x="2005488" y="6740133"/>
            <a:ext cx="2229079" cy="313463"/>
          </a:xfrm>
          <a:prstGeom prst="rect">
            <a:avLst/>
          </a:prstGeom>
          <a:noFill/>
          <a:ln/>
        </p:spPr>
        <p:txBody>
          <a:bodyPr wrap="none" lIns="0" tIns="0" rIns="0" bIns="0" rtlCol="0" anchor="t"/>
          <a:lstStyle/>
          <a:p>
            <a:pPr>
              <a:lnSpc>
                <a:spcPts val="2450"/>
              </a:lnSpc>
            </a:pPr>
            <a:r>
              <a:rPr lang="it-IT" sz="1950" noProof="0" dirty="0">
                <a:solidFill>
                  <a:srgbClr val="2B2E3C"/>
                </a:solidFill>
                <a:latin typeface="Bitter Medium" pitchFamily="34" charset="0"/>
                <a:ea typeface="Bitter Medium" pitchFamily="34" charset="-122"/>
                <a:cs typeface="Bitter Medium" pitchFamily="34" charset="-120"/>
              </a:rPr>
              <a:t>Report istruttorio    </a:t>
            </a:r>
            <a:endParaRPr lang="it-IT" sz="1950" noProof="0" dirty="0"/>
          </a:p>
        </p:txBody>
      </p:sp>
      <p:sp>
        <p:nvSpPr>
          <p:cNvPr id="15" name="Text 8"/>
          <p:cNvSpPr/>
          <p:nvPr/>
        </p:nvSpPr>
        <p:spPr>
          <a:xfrm>
            <a:off x="2005488" y="7095440"/>
            <a:ext cx="8639933" cy="649129"/>
          </a:xfrm>
          <a:prstGeom prst="rect">
            <a:avLst/>
          </a:prstGeom>
          <a:noFill/>
          <a:ln/>
        </p:spPr>
        <p:txBody>
          <a:bodyPr wrap="square" lIns="0" tIns="0" rIns="0" bIns="0" rtlCol="0" anchor="t"/>
          <a:lstStyle/>
          <a:p>
            <a:pPr marL="0" indent="0" algn="l">
              <a:lnSpc>
                <a:spcPts val="2550"/>
              </a:lnSpc>
              <a:buNone/>
            </a:pPr>
            <a:r>
              <a:rPr lang="it-IT" sz="1550" noProof="0" dirty="0">
                <a:solidFill>
                  <a:srgbClr val="2B2E3C"/>
                </a:solidFill>
                <a:latin typeface="Open Sans" pitchFamily="34" charset="0"/>
                <a:ea typeface="Open Sans" pitchFamily="34" charset="-122"/>
                <a:cs typeface="Open Sans" pitchFamily="34" charset="-120"/>
              </a:rPr>
              <a:t>Elaborazione di un documento</a:t>
            </a:r>
            <a:r>
              <a:rPr lang="it-IT" sz="1550" dirty="0">
                <a:solidFill>
                  <a:srgbClr val="2B2E3C"/>
                </a:solidFill>
                <a:latin typeface="Open Sans" pitchFamily="34" charset="0"/>
                <a:ea typeface="Open Sans" pitchFamily="34" charset="-122"/>
                <a:cs typeface="Open Sans" pitchFamily="34" charset="-120"/>
              </a:rPr>
              <a:t> </a:t>
            </a:r>
            <a:r>
              <a:rPr lang="it-IT" sz="1550" noProof="0" dirty="0">
                <a:solidFill>
                  <a:srgbClr val="2B2E3C"/>
                </a:solidFill>
                <a:latin typeface="Open Sans" pitchFamily="34" charset="0"/>
                <a:ea typeface="Open Sans" pitchFamily="34" charset="-122"/>
                <a:cs typeface="Open Sans" pitchFamily="34" charset="-120"/>
              </a:rPr>
              <a:t>completo di sintesi del percorso istruttorio con cronologia delle richieste e delle comunicazioni</a:t>
            </a:r>
            <a:r>
              <a:rPr lang="it-IT" sz="1550" dirty="0">
                <a:solidFill>
                  <a:srgbClr val="2B2E3C"/>
                </a:solidFill>
                <a:latin typeface="Open Sans" pitchFamily="34" charset="0"/>
                <a:ea typeface="Open Sans" pitchFamily="34" charset="-122"/>
                <a:cs typeface="Open Sans" pitchFamily="34" charset="-120"/>
              </a:rPr>
              <a:t>: tutte</a:t>
            </a:r>
            <a:r>
              <a:rPr lang="it-IT" sz="1550" noProof="0" dirty="0">
                <a:solidFill>
                  <a:srgbClr val="2B2E3C"/>
                </a:solidFill>
                <a:latin typeface="Open Sans" pitchFamily="34" charset="0"/>
                <a:ea typeface="Open Sans" pitchFamily="34" charset="-122"/>
                <a:cs typeface="Open Sans" pitchFamily="34" charset="-120"/>
              </a:rPr>
              <a:t> le modifiche sull’istanza/dati sono registrate </a:t>
            </a:r>
            <a:endParaRPr lang="it-IT" sz="1550" noProof="0" dirty="0"/>
          </a:p>
        </p:txBody>
      </p:sp>
      <p:pic>
        <p:nvPicPr>
          <p:cNvPr id="16" name="Image 1" descr="preencoded.png">
            <a:extLst>
              <a:ext uri="{FF2B5EF4-FFF2-40B4-BE49-F238E27FC236}">
                <a16:creationId xmlns:a16="http://schemas.microsoft.com/office/drawing/2014/main" id="{8DD9DB5E-8F63-9856-50F7-970583CCEF29}"/>
              </a:ext>
            </a:extLst>
          </p:cNvPr>
          <p:cNvPicPr>
            <a:picLocks noChangeAspect="1"/>
          </p:cNvPicPr>
          <p:nvPr/>
        </p:nvPicPr>
        <p:blipFill>
          <a:blip r:embed="rId4"/>
          <a:stretch>
            <a:fillRect/>
          </a:stretch>
        </p:blipFill>
        <p:spPr>
          <a:xfrm>
            <a:off x="788669" y="1326362"/>
            <a:ext cx="1014055" cy="1073451"/>
          </a:xfrm>
          <a:prstGeom prst="rect">
            <a:avLst/>
          </a:prstGeom>
        </p:spPr>
      </p:pic>
      <p:pic>
        <p:nvPicPr>
          <p:cNvPr id="18" name="Elemento grafico 17" descr="Cronometro 75% contorno">
            <a:extLst>
              <a:ext uri="{FF2B5EF4-FFF2-40B4-BE49-F238E27FC236}">
                <a16:creationId xmlns:a16="http://schemas.microsoft.com/office/drawing/2014/main" id="{6C79FAE2-9311-3851-56F3-E1329A167A3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91860" y="1515918"/>
            <a:ext cx="607671" cy="607671"/>
          </a:xfrm>
          <a:prstGeom prst="rect">
            <a:avLst/>
          </a:prstGeom>
        </p:spPr>
      </p:pic>
      <p:sp>
        <p:nvSpPr>
          <p:cNvPr id="19" name="Text 1">
            <a:extLst>
              <a:ext uri="{FF2B5EF4-FFF2-40B4-BE49-F238E27FC236}">
                <a16:creationId xmlns:a16="http://schemas.microsoft.com/office/drawing/2014/main" id="{09F3B1FA-0C88-6760-07FD-06BC250E9426}"/>
              </a:ext>
            </a:extLst>
          </p:cNvPr>
          <p:cNvSpPr/>
          <p:nvPr/>
        </p:nvSpPr>
        <p:spPr>
          <a:xfrm>
            <a:off x="1914820" y="1609082"/>
            <a:ext cx="8525544" cy="324564"/>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Contatore per presa in carico istanze da parte di </a:t>
            </a:r>
            <a:r>
              <a:rPr lang="it-IT" sz="1950" noProof="0" dirty="0" err="1">
                <a:solidFill>
                  <a:srgbClr val="2B2E3C"/>
                </a:solidFill>
                <a:latin typeface="Bitter Medium" pitchFamily="34" charset="0"/>
                <a:ea typeface="Bitter Medium" pitchFamily="34" charset="-122"/>
                <a:cs typeface="Bitter Medium" pitchFamily="34" charset="-120"/>
              </a:rPr>
              <a:t>FdS</a:t>
            </a:r>
            <a:r>
              <a:rPr lang="it-IT" sz="1950" noProof="0" dirty="0">
                <a:solidFill>
                  <a:srgbClr val="2B2E3C"/>
                </a:solidFill>
                <a:latin typeface="Bitter Medium" pitchFamily="34" charset="0"/>
                <a:ea typeface="Bitter Medium" pitchFamily="34" charset="-122"/>
                <a:cs typeface="Bitter Medium" pitchFamily="34" charset="-120"/>
              </a:rPr>
              <a:t>  </a:t>
            </a:r>
            <a:endParaRPr lang="it-IT" sz="1950"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999507" y="267689"/>
            <a:ext cx="10656213" cy="637937"/>
          </a:xfrm>
          <a:prstGeom prst="rect">
            <a:avLst/>
          </a:prstGeom>
          <a:noFill/>
          <a:ln/>
        </p:spPr>
        <p:txBody>
          <a:bodyPr wrap="none" lIns="0" tIns="0" rIns="0" bIns="0" rtlCol="0" anchor="t"/>
          <a:lstStyle/>
          <a:p>
            <a:pPr marL="0" indent="0" algn="ctr">
              <a:lnSpc>
                <a:spcPts val="5000"/>
              </a:lnSpc>
              <a:buNone/>
            </a:pPr>
            <a:r>
              <a:rPr lang="it-IT" sz="4000" noProof="0" dirty="0">
                <a:solidFill>
                  <a:srgbClr val="2C3F42"/>
                </a:solidFill>
                <a:latin typeface="Bitter Medium" pitchFamily="34" charset="0"/>
                <a:ea typeface="Bitter Medium" pitchFamily="34" charset="-122"/>
                <a:cs typeface="Bitter Medium" pitchFamily="34" charset="-120"/>
              </a:rPr>
              <a:t>Conclusione dell'istruttoria e comunicazione</a:t>
            </a:r>
            <a:endParaRPr lang="it-IT" sz="4000" noProof="0" dirty="0"/>
          </a:p>
        </p:txBody>
      </p:sp>
      <p:pic>
        <p:nvPicPr>
          <p:cNvPr id="3" name="Image 0" descr="preencoded.png"/>
          <p:cNvPicPr>
            <a:picLocks noChangeAspect="1"/>
          </p:cNvPicPr>
          <p:nvPr/>
        </p:nvPicPr>
        <p:blipFill>
          <a:blip r:embed="rId3"/>
          <a:stretch>
            <a:fillRect/>
          </a:stretch>
        </p:blipFill>
        <p:spPr>
          <a:xfrm>
            <a:off x="3247430" y="1767721"/>
            <a:ext cx="1614011" cy="1176099"/>
          </a:xfrm>
          <a:prstGeom prst="rect">
            <a:avLst/>
          </a:prstGeom>
        </p:spPr>
      </p:pic>
      <p:pic>
        <p:nvPicPr>
          <p:cNvPr id="4" name="Image 1" descr="preencoded.png"/>
          <p:cNvPicPr>
            <a:picLocks noChangeAspect="1"/>
          </p:cNvPicPr>
          <p:nvPr/>
        </p:nvPicPr>
        <p:blipFill>
          <a:blip r:embed="rId4"/>
          <a:stretch>
            <a:fillRect/>
          </a:stretch>
        </p:blipFill>
        <p:spPr>
          <a:xfrm>
            <a:off x="3910846" y="2322076"/>
            <a:ext cx="287060" cy="358735"/>
          </a:xfrm>
          <a:prstGeom prst="rect">
            <a:avLst/>
          </a:prstGeom>
        </p:spPr>
      </p:pic>
      <p:sp>
        <p:nvSpPr>
          <p:cNvPr id="5" name="Text 1"/>
          <p:cNvSpPr/>
          <p:nvPr/>
        </p:nvSpPr>
        <p:spPr>
          <a:xfrm>
            <a:off x="5065514" y="1971794"/>
            <a:ext cx="2551748"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Esito finale</a:t>
            </a:r>
            <a:endParaRPr lang="it-IT" sz="2000" noProof="0" dirty="0"/>
          </a:p>
        </p:txBody>
      </p:sp>
      <p:sp>
        <p:nvSpPr>
          <p:cNvPr id="6" name="Text 2"/>
          <p:cNvSpPr/>
          <p:nvPr/>
        </p:nvSpPr>
        <p:spPr>
          <a:xfrm>
            <a:off x="5065514" y="2413040"/>
            <a:ext cx="3709868" cy="326708"/>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Accolta, Accolta parzialmente, Respinta</a:t>
            </a:r>
            <a:endParaRPr lang="it-IT" sz="1600" noProof="0" dirty="0"/>
          </a:p>
        </p:txBody>
      </p:sp>
      <p:sp>
        <p:nvSpPr>
          <p:cNvPr id="7" name="Shape 3"/>
          <p:cNvSpPr/>
          <p:nvPr/>
        </p:nvSpPr>
        <p:spPr>
          <a:xfrm>
            <a:off x="4912400" y="2959775"/>
            <a:ext cx="8873252" cy="11430"/>
          </a:xfrm>
          <a:prstGeom prst="roundRect">
            <a:avLst>
              <a:gd name="adj" fmla="val 750139"/>
            </a:avLst>
          </a:prstGeom>
          <a:solidFill>
            <a:srgbClr val="E2C8B5"/>
          </a:solidFill>
          <a:ln/>
        </p:spPr>
        <p:txBody>
          <a:bodyPr/>
          <a:lstStyle/>
          <a:p>
            <a:endParaRPr lang="it-IT" noProof="0" dirty="0"/>
          </a:p>
        </p:txBody>
      </p:sp>
      <p:pic>
        <p:nvPicPr>
          <p:cNvPr id="8" name="Image 2" descr="preencoded.png"/>
          <p:cNvPicPr>
            <a:picLocks noChangeAspect="1"/>
          </p:cNvPicPr>
          <p:nvPr/>
        </p:nvPicPr>
        <p:blipFill>
          <a:blip r:embed="rId5"/>
          <a:stretch>
            <a:fillRect/>
          </a:stretch>
        </p:blipFill>
        <p:spPr>
          <a:xfrm>
            <a:off x="2440424" y="2994779"/>
            <a:ext cx="3228022" cy="1176099"/>
          </a:xfrm>
          <a:prstGeom prst="rect">
            <a:avLst/>
          </a:prstGeom>
        </p:spPr>
      </p:pic>
      <p:pic>
        <p:nvPicPr>
          <p:cNvPr id="9" name="Image 3" descr="preencoded.png"/>
          <p:cNvPicPr>
            <a:picLocks noChangeAspect="1"/>
          </p:cNvPicPr>
          <p:nvPr/>
        </p:nvPicPr>
        <p:blipFill>
          <a:blip r:embed="rId6"/>
          <a:stretch>
            <a:fillRect/>
          </a:stretch>
        </p:blipFill>
        <p:spPr>
          <a:xfrm>
            <a:off x="3910846" y="3403402"/>
            <a:ext cx="287060" cy="358735"/>
          </a:xfrm>
          <a:prstGeom prst="rect">
            <a:avLst/>
          </a:prstGeom>
        </p:spPr>
      </p:pic>
      <p:sp>
        <p:nvSpPr>
          <p:cNvPr id="10" name="Text 4"/>
          <p:cNvSpPr/>
          <p:nvPr/>
        </p:nvSpPr>
        <p:spPr>
          <a:xfrm>
            <a:off x="5872520" y="3198852"/>
            <a:ext cx="2551748"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Notifica all'APL</a:t>
            </a:r>
            <a:endParaRPr lang="it-IT" sz="2000" noProof="0" dirty="0"/>
          </a:p>
        </p:txBody>
      </p:sp>
      <p:sp>
        <p:nvSpPr>
          <p:cNvPr id="11" name="Text 5"/>
          <p:cNvSpPr/>
          <p:nvPr/>
        </p:nvSpPr>
        <p:spPr>
          <a:xfrm>
            <a:off x="5872520" y="3640098"/>
            <a:ext cx="8577258" cy="326708"/>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Avviso via email della disponibilità dell'esito in piattaforma, solo dopo le relative determine</a:t>
            </a:r>
            <a:endParaRPr lang="it-IT" sz="1600" noProof="0" dirty="0"/>
          </a:p>
        </p:txBody>
      </p:sp>
      <p:sp>
        <p:nvSpPr>
          <p:cNvPr id="12" name="Shape 6"/>
          <p:cNvSpPr/>
          <p:nvPr/>
        </p:nvSpPr>
        <p:spPr>
          <a:xfrm>
            <a:off x="5719405" y="4186833"/>
            <a:ext cx="8066246" cy="11430"/>
          </a:xfrm>
          <a:prstGeom prst="roundRect">
            <a:avLst>
              <a:gd name="adj" fmla="val 750139"/>
            </a:avLst>
          </a:prstGeom>
          <a:solidFill>
            <a:srgbClr val="E2C8B5"/>
          </a:solidFill>
          <a:ln/>
        </p:spPr>
        <p:txBody>
          <a:bodyPr/>
          <a:lstStyle/>
          <a:p>
            <a:endParaRPr lang="it-IT" noProof="0" dirty="0"/>
          </a:p>
        </p:txBody>
      </p:sp>
      <p:pic>
        <p:nvPicPr>
          <p:cNvPr id="13" name="Image 4" descr="preencoded.png"/>
          <p:cNvPicPr>
            <a:picLocks noChangeAspect="1"/>
          </p:cNvPicPr>
          <p:nvPr/>
        </p:nvPicPr>
        <p:blipFill>
          <a:blip r:embed="rId7"/>
          <a:stretch>
            <a:fillRect/>
          </a:stretch>
        </p:blipFill>
        <p:spPr>
          <a:xfrm>
            <a:off x="1633418" y="4221837"/>
            <a:ext cx="4842034" cy="1176099"/>
          </a:xfrm>
          <a:prstGeom prst="rect">
            <a:avLst/>
          </a:prstGeom>
        </p:spPr>
      </p:pic>
      <p:pic>
        <p:nvPicPr>
          <p:cNvPr id="14" name="Image 5" descr="preencoded.png"/>
          <p:cNvPicPr>
            <a:picLocks noChangeAspect="1"/>
          </p:cNvPicPr>
          <p:nvPr/>
        </p:nvPicPr>
        <p:blipFill>
          <a:blip r:embed="rId8"/>
          <a:stretch>
            <a:fillRect/>
          </a:stretch>
        </p:blipFill>
        <p:spPr>
          <a:xfrm>
            <a:off x="3910846" y="4630460"/>
            <a:ext cx="287060" cy="358735"/>
          </a:xfrm>
          <a:prstGeom prst="rect">
            <a:avLst/>
          </a:prstGeom>
        </p:spPr>
      </p:pic>
      <p:sp>
        <p:nvSpPr>
          <p:cNvPr id="15" name="Text 7"/>
          <p:cNvSpPr/>
          <p:nvPr/>
        </p:nvSpPr>
        <p:spPr>
          <a:xfrm>
            <a:off x="6679525" y="4425910"/>
            <a:ext cx="2551748"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Dettaglio valutazioni</a:t>
            </a:r>
            <a:endParaRPr lang="it-IT" sz="2000" noProof="0" dirty="0"/>
          </a:p>
        </p:txBody>
      </p:sp>
      <p:sp>
        <p:nvSpPr>
          <p:cNvPr id="16" name="Text 8"/>
          <p:cNvSpPr/>
          <p:nvPr/>
        </p:nvSpPr>
        <p:spPr>
          <a:xfrm>
            <a:off x="6679525" y="4867156"/>
            <a:ext cx="5663803" cy="326708"/>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Accesso completo a motivazioni, documenti e interlocuzioni</a:t>
            </a:r>
            <a:endParaRPr lang="it-IT" sz="1600" noProof="0" dirty="0"/>
          </a:p>
        </p:txBody>
      </p:sp>
      <p:sp>
        <p:nvSpPr>
          <p:cNvPr id="17" name="Shape 9"/>
          <p:cNvSpPr/>
          <p:nvPr/>
        </p:nvSpPr>
        <p:spPr>
          <a:xfrm>
            <a:off x="6526411" y="5413891"/>
            <a:ext cx="7259241" cy="11430"/>
          </a:xfrm>
          <a:prstGeom prst="roundRect">
            <a:avLst>
              <a:gd name="adj" fmla="val 750139"/>
            </a:avLst>
          </a:prstGeom>
          <a:solidFill>
            <a:srgbClr val="E2C8B5"/>
          </a:solidFill>
          <a:ln/>
        </p:spPr>
        <p:txBody>
          <a:bodyPr/>
          <a:lstStyle/>
          <a:p>
            <a:endParaRPr lang="it-IT" noProof="0" dirty="0"/>
          </a:p>
        </p:txBody>
      </p:sp>
      <p:pic>
        <p:nvPicPr>
          <p:cNvPr id="18" name="Image 6" descr="preencoded.png"/>
          <p:cNvPicPr>
            <a:picLocks noChangeAspect="1"/>
          </p:cNvPicPr>
          <p:nvPr/>
        </p:nvPicPr>
        <p:blipFill>
          <a:blip r:embed="rId9"/>
          <a:stretch>
            <a:fillRect/>
          </a:stretch>
        </p:blipFill>
        <p:spPr>
          <a:xfrm>
            <a:off x="826294" y="5448895"/>
            <a:ext cx="6456164" cy="1176099"/>
          </a:xfrm>
          <a:prstGeom prst="rect">
            <a:avLst/>
          </a:prstGeom>
        </p:spPr>
      </p:pic>
      <p:pic>
        <p:nvPicPr>
          <p:cNvPr id="19" name="Image 7" descr="preencoded.png"/>
          <p:cNvPicPr>
            <a:picLocks noChangeAspect="1"/>
          </p:cNvPicPr>
          <p:nvPr/>
        </p:nvPicPr>
        <p:blipFill>
          <a:blip r:embed="rId10"/>
          <a:stretch>
            <a:fillRect/>
          </a:stretch>
        </p:blipFill>
        <p:spPr>
          <a:xfrm>
            <a:off x="3910727" y="5857518"/>
            <a:ext cx="287060" cy="358735"/>
          </a:xfrm>
          <a:prstGeom prst="rect">
            <a:avLst/>
          </a:prstGeom>
        </p:spPr>
      </p:pic>
      <p:sp>
        <p:nvSpPr>
          <p:cNvPr id="20" name="Text 10"/>
          <p:cNvSpPr/>
          <p:nvPr/>
        </p:nvSpPr>
        <p:spPr>
          <a:xfrm>
            <a:off x="7486531" y="5652968"/>
            <a:ext cx="2971919"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Controlli pre-pagamento</a:t>
            </a:r>
            <a:endParaRPr lang="it-IT" sz="2000" noProof="0" dirty="0"/>
          </a:p>
        </p:txBody>
      </p:sp>
      <p:sp>
        <p:nvSpPr>
          <p:cNvPr id="21" name="Text 11"/>
          <p:cNvSpPr/>
          <p:nvPr/>
        </p:nvSpPr>
        <p:spPr>
          <a:xfrm>
            <a:off x="7486531" y="6094214"/>
            <a:ext cx="5857994" cy="326708"/>
          </a:xfrm>
          <a:prstGeom prst="rect">
            <a:avLst/>
          </a:prstGeom>
          <a:noFill/>
          <a:ln/>
        </p:spPr>
        <p:txBody>
          <a:bodyPr wrap="non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Verifica di regolarità contributiva e autorizzazione MLPS</a:t>
            </a:r>
            <a:endParaRPr lang="it-IT" sz="1600" noProof="0" dirty="0"/>
          </a:p>
        </p:txBody>
      </p:sp>
      <p:sp>
        <p:nvSpPr>
          <p:cNvPr id="22" name="Text 12"/>
          <p:cNvSpPr/>
          <p:nvPr/>
        </p:nvSpPr>
        <p:spPr>
          <a:xfrm>
            <a:off x="793790" y="7174356"/>
            <a:ext cx="13042821" cy="653415"/>
          </a:xfrm>
          <a:prstGeom prst="rect">
            <a:avLst/>
          </a:prstGeom>
          <a:noFill/>
          <a:ln/>
        </p:spPr>
        <p:txBody>
          <a:bodyPr wrap="square" lIns="0" tIns="0" rIns="0" bIns="0" rtlCol="0" anchor="t"/>
          <a:lstStyle/>
          <a:p>
            <a:pPr marL="0" indent="0" algn="just">
              <a:lnSpc>
                <a:spcPts val="2550"/>
              </a:lnSpc>
              <a:buNone/>
            </a:pPr>
            <a:r>
              <a:rPr lang="it-IT" noProof="0" dirty="0">
                <a:solidFill>
                  <a:srgbClr val="2B2E3C"/>
                </a:solidFill>
                <a:latin typeface="Open Sans" pitchFamily="34" charset="0"/>
                <a:ea typeface="Open Sans" pitchFamily="34" charset="-122"/>
                <a:cs typeface="Open Sans" pitchFamily="34" charset="-120"/>
              </a:rPr>
              <a:t>Le istanze approvate vengono sottoposte al controllo finale della Direzione DAF e alla convalida del DG di Forma.Temp prima del pagamento definitivo.</a:t>
            </a:r>
          </a:p>
          <a:p>
            <a:pPr marL="0" indent="0" algn="l">
              <a:lnSpc>
                <a:spcPts val="2550"/>
              </a:lnSpc>
              <a:buNone/>
            </a:pPr>
            <a:endParaRPr lang="it-IT" noProof="0" dirty="0"/>
          </a:p>
        </p:txBody>
      </p:sp>
      <p:sp>
        <p:nvSpPr>
          <p:cNvPr id="24" name="CasellaDiTesto 23">
            <a:extLst>
              <a:ext uri="{FF2B5EF4-FFF2-40B4-BE49-F238E27FC236}">
                <a16:creationId xmlns:a16="http://schemas.microsoft.com/office/drawing/2014/main" id="{5AB308C8-42B0-E572-33D2-0692A5077655}"/>
              </a:ext>
            </a:extLst>
          </p:cNvPr>
          <p:cNvSpPr txBox="1"/>
          <p:nvPr/>
        </p:nvSpPr>
        <p:spPr>
          <a:xfrm>
            <a:off x="3657600" y="3930134"/>
            <a:ext cx="7315200" cy="369332"/>
          </a:xfrm>
          <a:prstGeom prst="rect">
            <a:avLst/>
          </a:prstGeom>
          <a:noFill/>
        </p:spPr>
        <p:txBody>
          <a:bodyPr wrap="square">
            <a:spAutoFit/>
          </a:bodyPr>
          <a:lstStyle/>
          <a:p>
            <a:r>
              <a:rPr lang="it-IT" noProof="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6A0A3-FAA0-E2EA-C221-50273E17037B}"/>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991C8471-3A78-53A6-87B4-8E0A04BE6014}"/>
              </a:ext>
            </a:extLst>
          </p:cNvPr>
          <p:cNvSpPr/>
          <p:nvPr/>
        </p:nvSpPr>
        <p:spPr>
          <a:xfrm>
            <a:off x="1851379" y="183220"/>
            <a:ext cx="10941564" cy="727268"/>
          </a:xfrm>
          <a:prstGeom prst="rect">
            <a:avLst/>
          </a:prstGeom>
          <a:noFill/>
          <a:ln/>
        </p:spPr>
        <p:txBody>
          <a:bodyPr wrap="square" lIns="0" tIns="0" rIns="0" bIns="0" rtlCol="0" anchor="t"/>
          <a:lstStyle/>
          <a:p>
            <a:pPr>
              <a:lnSpc>
                <a:spcPts val="5550"/>
              </a:lnSpc>
            </a:pPr>
            <a:r>
              <a:rPr lang="it-IT" sz="4400" noProof="0" dirty="0">
                <a:solidFill>
                  <a:srgbClr val="2C3F42"/>
                </a:solidFill>
                <a:latin typeface="Bitter Medium" pitchFamily="34" charset="0"/>
              </a:rPr>
              <a:t>Controlli ex </a:t>
            </a:r>
            <a:r>
              <a:rPr lang="it-IT" sz="4000" noProof="0" dirty="0">
                <a:solidFill>
                  <a:srgbClr val="2C3F42"/>
                </a:solidFill>
                <a:latin typeface="Bitter Medium" pitchFamily="34" charset="0"/>
              </a:rPr>
              <a:t>post</a:t>
            </a:r>
            <a:r>
              <a:rPr lang="it-IT" sz="4400" noProof="0" dirty="0">
                <a:solidFill>
                  <a:srgbClr val="2C3F42"/>
                </a:solidFill>
                <a:latin typeface="Bitter Medium" pitchFamily="34" charset="0"/>
              </a:rPr>
              <a:t> sulle prestazioni/1</a:t>
            </a:r>
          </a:p>
        </p:txBody>
      </p:sp>
      <p:grpSp>
        <p:nvGrpSpPr>
          <p:cNvPr id="37" name="Gruppo 36">
            <a:extLst>
              <a:ext uri="{FF2B5EF4-FFF2-40B4-BE49-F238E27FC236}">
                <a16:creationId xmlns:a16="http://schemas.microsoft.com/office/drawing/2014/main" id="{AE4EF599-6F66-E913-2A2B-CC5BF0A94ABF}"/>
              </a:ext>
            </a:extLst>
          </p:cNvPr>
          <p:cNvGrpSpPr/>
          <p:nvPr/>
        </p:nvGrpSpPr>
        <p:grpSpPr>
          <a:xfrm>
            <a:off x="1391101" y="1140343"/>
            <a:ext cx="12076542" cy="6411923"/>
            <a:chOff x="455180" y="1140344"/>
            <a:chExt cx="12076542" cy="6082224"/>
          </a:xfrm>
        </p:grpSpPr>
        <p:pic>
          <p:nvPicPr>
            <p:cNvPr id="19" name="Image 1" descr="preencoded.png">
              <a:extLst>
                <a:ext uri="{FF2B5EF4-FFF2-40B4-BE49-F238E27FC236}">
                  <a16:creationId xmlns:a16="http://schemas.microsoft.com/office/drawing/2014/main" id="{DC24FC76-DFDB-769C-1EDE-ADF63815259A}"/>
                </a:ext>
              </a:extLst>
            </p:cNvPr>
            <p:cNvPicPr>
              <a:picLocks noChangeAspect="1"/>
            </p:cNvPicPr>
            <p:nvPr/>
          </p:nvPicPr>
          <p:blipFill>
            <a:blip r:embed="rId3"/>
            <a:stretch>
              <a:fillRect/>
            </a:stretch>
          </p:blipFill>
          <p:spPr>
            <a:xfrm>
              <a:off x="455181" y="1140344"/>
              <a:ext cx="1014055" cy="1223474"/>
            </a:xfrm>
            <a:prstGeom prst="rect">
              <a:avLst/>
            </a:prstGeom>
          </p:spPr>
        </p:pic>
        <p:sp>
          <p:nvSpPr>
            <p:cNvPr id="21" name="CasellaDiTesto 20">
              <a:extLst>
                <a:ext uri="{FF2B5EF4-FFF2-40B4-BE49-F238E27FC236}">
                  <a16:creationId xmlns:a16="http://schemas.microsoft.com/office/drawing/2014/main" id="{39799191-EE7D-BFBD-47A5-897020FAE0E9}"/>
                </a:ext>
              </a:extLst>
            </p:cNvPr>
            <p:cNvSpPr txBox="1">
              <a:spLocks/>
            </p:cNvSpPr>
            <p:nvPr/>
          </p:nvSpPr>
          <p:spPr>
            <a:xfrm>
              <a:off x="1868418" y="1456693"/>
              <a:ext cx="9954737" cy="528350"/>
            </a:xfrm>
            <a:prstGeom prst="rect">
              <a:avLst/>
            </a:prstGeom>
            <a:noFill/>
          </p:spPr>
          <p:txBody>
            <a:bodyPr wrap="square">
              <a:spAutoFit/>
            </a:bodyPr>
            <a:lstStyle/>
            <a:p>
              <a:pPr algn="l" rtl="0" fontAlgn="base">
                <a:lnSpc>
                  <a:spcPts val="1725"/>
                </a:lnSpc>
              </a:pPr>
              <a:r>
                <a:rPr lang="it-IT" sz="1800" b="1" i="0" u="none" strike="noStrike" noProof="0" dirty="0">
                  <a:solidFill>
                    <a:srgbClr val="000000"/>
                  </a:solidFill>
                  <a:effectLst/>
                  <a:latin typeface="Verdana" panose="020B0604030504040204" pitchFamily="34" charset="0"/>
                </a:rPr>
                <a:t>Controlli a campione, successivi alla liquidazione </a:t>
              </a:r>
              <a:r>
                <a:rPr lang="it-IT" sz="1800" b="0" i="0" u="none" strike="noStrike" noProof="0" dirty="0">
                  <a:solidFill>
                    <a:srgbClr val="000000"/>
                  </a:solidFill>
                  <a:effectLst/>
                  <a:latin typeface="Verdana" panose="020B0604030504040204" pitchFamily="34" charset="0"/>
                </a:rPr>
                <a:t>delle istanze AIS accoglibili e/o parzialmente accoglibili</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p:txBody>
        </p:sp>
        <p:pic>
          <p:nvPicPr>
            <p:cNvPr id="22" name="Image 3" descr="preencoded.png">
              <a:extLst>
                <a:ext uri="{FF2B5EF4-FFF2-40B4-BE49-F238E27FC236}">
                  <a16:creationId xmlns:a16="http://schemas.microsoft.com/office/drawing/2014/main" id="{F5DCE600-642F-2708-8730-CA44EDEC08D5}"/>
                </a:ext>
              </a:extLst>
            </p:cNvPr>
            <p:cNvPicPr>
              <a:picLocks noChangeAspect="1"/>
            </p:cNvPicPr>
            <p:nvPr/>
          </p:nvPicPr>
          <p:blipFill>
            <a:blip r:embed="rId4"/>
            <a:stretch>
              <a:fillRect/>
            </a:stretch>
          </p:blipFill>
          <p:spPr>
            <a:xfrm>
              <a:off x="455180" y="2688264"/>
              <a:ext cx="1014055" cy="1102090"/>
            </a:xfrm>
            <a:prstGeom prst="rect">
              <a:avLst/>
            </a:prstGeom>
          </p:spPr>
        </p:pic>
        <p:sp>
          <p:nvSpPr>
            <p:cNvPr id="24" name="CasellaDiTesto 23">
              <a:extLst>
                <a:ext uri="{FF2B5EF4-FFF2-40B4-BE49-F238E27FC236}">
                  <a16:creationId xmlns:a16="http://schemas.microsoft.com/office/drawing/2014/main" id="{23D69838-35E6-8CAC-775F-461ECA3D1F4A}"/>
                </a:ext>
              </a:extLst>
            </p:cNvPr>
            <p:cNvSpPr txBox="1">
              <a:spLocks/>
            </p:cNvSpPr>
            <p:nvPr/>
          </p:nvSpPr>
          <p:spPr>
            <a:xfrm>
              <a:off x="1868417" y="2793281"/>
              <a:ext cx="9954737" cy="310341"/>
            </a:xfrm>
            <a:prstGeom prst="rect">
              <a:avLst/>
            </a:prstGeom>
            <a:noFill/>
          </p:spPr>
          <p:txBody>
            <a:bodyPr wrap="square">
              <a:spAutoFit/>
            </a:bodyPr>
            <a:lstStyle/>
            <a:p>
              <a:pPr algn="just" rtl="0" fontAlgn="base">
                <a:lnSpc>
                  <a:spcPts val="1725"/>
                </a:lnSpc>
              </a:pPr>
              <a:r>
                <a:rPr lang="it-IT" sz="1800" b="1" i="0" u="none" strike="noStrike" noProof="0" dirty="0">
                  <a:solidFill>
                    <a:srgbClr val="000000"/>
                  </a:solidFill>
                  <a:effectLst/>
                  <a:latin typeface="Verdana" panose="020B0604030504040204" pitchFamily="34" charset="0"/>
                </a:rPr>
                <a:t>Cadenza bimestrale </a:t>
              </a:r>
              <a:r>
                <a:rPr lang="it-IT" sz="1800" b="0" i="0" u="none" strike="noStrike" noProof="0" dirty="0">
                  <a:solidFill>
                    <a:srgbClr val="000000"/>
                  </a:solidFill>
                  <a:effectLst/>
                  <a:latin typeface="Verdana" panose="020B0604030504040204" pitchFamily="34" charset="0"/>
                </a:rPr>
                <a:t>(rispetto ai pagamenti delle prestazioni)</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p:txBody>
        </p:sp>
        <p:pic>
          <p:nvPicPr>
            <p:cNvPr id="25" name="Image 4" descr="preencoded.png">
              <a:extLst>
                <a:ext uri="{FF2B5EF4-FFF2-40B4-BE49-F238E27FC236}">
                  <a16:creationId xmlns:a16="http://schemas.microsoft.com/office/drawing/2014/main" id="{DB960598-4ABB-AEFE-E21D-BEBF53D5BDB5}"/>
                </a:ext>
              </a:extLst>
            </p:cNvPr>
            <p:cNvPicPr>
              <a:picLocks noChangeAspect="1"/>
            </p:cNvPicPr>
            <p:nvPr/>
          </p:nvPicPr>
          <p:blipFill>
            <a:blip r:embed="rId5"/>
            <a:stretch>
              <a:fillRect/>
            </a:stretch>
          </p:blipFill>
          <p:spPr>
            <a:xfrm>
              <a:off x="455181" y="4114800"/>
              <a:ext cx="1014055" cy="1290577"/>
            </a:xfrm>
            <a:prstGeom prst="rect">
              <a:avLst/>
            </a:prstGeom>
          </p:spPr>
        </p:pic>
        <p:sp>
          <p:nvSpPr>
            <p:cNvPr id="27" name="CasellaDiTesto 26">
              <a:extLst>
                <a:ext uri="{FF2B5EF4-FFF2-40B4-BE49-F238E27FC236}">
                  <a16:creationId xmlns:a16="http://schemas.microsoft.com/office/drawing/2014/main" id="{54479509-E266-788F-43D1-1435D3CC35F7}"/>
                </a:ext>
              </a:extLst>
            </p:cNvPr>
            <p:cNvSpPr txBox="1">
              <a:spLocks/>
            </p:cNvSpPr>
            <p:nvPr/>
          </p:nvSpPr>
          <p:spPr>
            <a:xfrm>
              <a:off x="1868417" y="3909800"/>
              <a:ext cx="10663305" cy="1608162"/>
            </a:xfrm>
            <a:prstGeom prst="rect">
              <a:avLst/>
            </a:prstGeom>
            <a:noFill/>
          </p:spPr>
          <p:txBody>
            <a:bodyPr wrap="square">
              <a:spAutoFit/>
            </a:bodyPr>
            <a:lstStyle/>
            <a:p>
              <a:pPr algn="just" rtl="0" fontAlgn="base">
                <a:lnSpc>
                  <a:spcPts val="1725"/>
                </a:lnSpc>
              </a:pPr>
              <a:r>
                <a:rPr lang="it-IT" sz="1800" b="1" i="0" u="none" strike="noStrike" noProof="0" dirty="0">
                  <a:solidFill>
                    <a:srgbClr val="000000"/>
                  </a:solidFill>
                  <a:effectLst/>
                  <a:latin typeface="Verdana" panose="020B0604030504040204" pitchFamily="34" charset="0"/>
                </a:rPr>
                <a:t>Documentazione che le Agenzie devono fornire: </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a:p>
              <a:pPr marL="285750" indent="-285750" algn="just" rtl="0" fontAlgn="base">
                <a:buFont typeface="Arial" panose="020B0604020202020204" pitchFamily="34" charset="0"/>
                <a:buChar char="•"/>
              </a:pPr>
              <a:r>
                <a:rPr lang="it-IT" sz="1800" b="0" i="0" u="none" strike="noStrike" noProof="0" dirty="0">
                  <a:solidFill>
                    <a:srgbClr val="000000"/>
                  </a:solidFill>
                  <a:effectLst/>
                  <a:latin typeface="Verdana" panose="020B0604030504040204" pitchFamily="34" charset="0"/>
                </a:rPr>
                <a:t>Cedolini paga vidimati </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a:p>
              <a:pPr marL="285750" indent="-285750" algn="just" rtl="0" fontAlgn="base">
                <a:buFont typeface="Arial" panose="020B0604020202020204" pitchFamily="34" charset="0"/>
                <a:buChar char="•"/>
              </a:pPr>
              <a:r>
                <a:rPr lang="it-IT" sz="1800" b="0" i="0" u="none" strike="noStrike" noProof="0" dirty="0">
                  <a:solidFill>
                    <a:srgbClr val="000000"/>
                  </a:solidFill>
                  <a:effectLst/>
                  <a:latin typeface="Verdana" panose="020B0604030504040204" pitchFamily="34" charset="0"/>
                </a:rPr>
                <a:t>Uniemens mensili</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a:p>
              <a:pPr marL="285750" indent="-285750" algn="just" rtl="0" fontAlgn="base">
                <a:buFont typeface="Arial" panose="020B0604020202020204" pitchFamily="34" charset="0"/>
                <a:buChar char="•"/>
              </a:pPr>
              <a:r>
                <a:rPr lang="it-IT" sz="1800" b="0" i="0" u="none" strike="noStrike" noProof="0" dirty="0">
                  <a:solidFill>
                    <a:srgbClr val="000000"/>
                  </a:solidFill>
                  <a:effectLst/>
                  <a:latin typeface="Verdana" panose="020B0604030504040204" pitchFamily="34" charset="0"/>
                </a:rPr>
                <a:t>LUL</a:t>
              </a:r>
              <a:r>
                <a:rPr lang="it-IT" sz="1800" b="0" i="0" noProof="0" dirty="0">
                  <a:solidFill>
                    <a:srgbClr val="000000"/>
                  </a:solidFill>
                  <a:effectLst/>
                  <a:latin typeface="Verdana" panose="020B0604030504040204" pitchFamily="34" charset="0"/>
                </a:rPr>
                <a:t>​ </a:t>
              </a:r>
              <a:endParaRPr lang="it-IT" dirty="0">
                <a:solidFill>
                  <a:srgbClr val="FF0000"/>
                </a:solidFill>
                <a:latin typeface="Verdana" panose="020B0604030504040204" pitchFamily="34" charset="0"/>
              </a:endParaRPr>
            </a:p>
            <a:p>
              <a:pPr marL="285750" indent="-285750" algn="just" rtl="0" fontAlgn="base">
                <a:buFont typeface="Arial" panose="020B0604020202020204" pitchFamily="34" charset="0"/>
                <a:buChar char="•"/>
              </a:pPr>
              <a:r>
                <a:rPr lang="it-IT" sz="1800" b="0" i="0" u="none" strike="noStrike" noProof="0" dirty="0">
                  <a:solidFill>
                    <a:srgbClr val="000000"/>
                  </a:solidFill>
                  <a:effectLst/>
                  <a:latin typeface="Verdana" panose="020B0604030504040204" pitchFamily="34" charset="0"/>
                </a:rPr>
                <a:t>Attestazioni di pagamento (bonifico bancario)</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a:p>
              <a:pPr marL="285750" indent="-285750" algn="just" rtl="0" fontAlgn="base">
                <a:buFont typeface="Arial" panose="020B0604020202020204" pitchFamily="34" charset="0"/>
                <a:buChar char="•"/>
              </a:pPr>
              <a:r>
                <a:rPr lang="it-IT" sz="1800" b="0" i="0" u="none" strike="noStrike" noProof="0" dirty="0">
                  <a:solidFill>
                    <a:srgbClr val="000000"/>
                  </a:solidFill>
                  <a:effectLst/>
                  <a:latin typeface="Verdana" panose="020B0604030504040204" pitchFamily="34" charset="0"/>
                </a:rPr>
                <a:t>Codici agevolazioni contributive ove presenti</a:t>
              </a:r>
              <a:r>
                <a:rPr lang="it-IT" sz="1800" b="0" i="0" noProof="0" dirty="0">
                  <a:solidFill>
                    <a:srgbClr val="000000"/>
                  </a:solidFill>
                  <a:effectLst/>
                  <a:latin typeface="Verdana" panose="020B0604030504040204" pitchFamily="34" charset="0"/>
                </a:rPr>
                <a:t>​</a:t>
              </a:r>
              <a:endParaRPr lang="it-IT" b="0" i="0" noProof="0" dirty="0">
                <a:solidFill>
                  <a:srgbClr val="000000"/>
                </a:solidFill>
                <a:effectLst/>
                <a:latin typeface="Arial" panose="020B0604020202020204" pitchFamily="34" charset="0"/>
              </a:endParaRPr>
            </a:p>
          </p:txBody>
        </p:sp>
        <p:sp>
          <p:nvSpPr>
            <p:cNvPr id="29" name="CasellaDiTesto 28">
              <a:extLst>
                <a:ext uri="{FF2B5EF4-FFF2-40B4-BE49-F238E27FC236}">
                  <a16:creationId xmlns:a16="http://schemas.microsoft.com/office/drawing/2014/main" id="{23D46A19-2A94-1032-774C-1E211BB404D8}"/>
                </a:ext>
              </a:extLst>
            </p:cNvPr>
            <p:cNvSpPr txBox="1">
              <a:spLocks/>
            </p:cNvSpPr>
            <p:nvPr/>
          </p:nvSpPr>
          <p:spPr>
            <a:xfrm>
              <a:off x="1868418" y="6091115"/>
              <a:ext cx="10269929" cy="875853"/>
            </a:xfrm>
            <a:prstGeom prst="rect">
              <a:avLst/>
            </a:prstGeom>
            <a:noFill/>
          </p:spPr>
          <p:txBody>
            <a:bodyPr wrap="square">
              <a:spAutoFit/>
            </a:bodyPr>
            <a:lstStyle/>
            <a:p>
              <a:pPr algn="just" rtl="0" fontAlgn="base"/>
              <a:r>
                <a:rPr lang="it-IT" sz="1800" b="1" i="0" u="none" strike="noStrike" noProof="0" dirty="0">
                  <a:solidFill>
                    <a:srgbClr val="000000"/>
                  </a:solidFill>
                  <a:effectLst/>
                  <a:latin typeface="Verdana" panose="020B0604030504040204" pitchFamily="34" charset="0"/>
                </a:rPr>
                <a:t>La documentazione deve essere trasmessa dall</a:t>
              </a:r>
              <a:r>
                <a:rPr lang="it-IT" sz="1800" b="1" i="0" u="none" strike="noStrike" noProof="0" dirty="0">
                  <a:solidFill>
                    <a:srgbClr val="000000"/>
                  </a:solidFill>
                  <a:effectLst/>
                  <a:latin typeface="Aptos" panose="020B0004020202020204" pitchFamily="34" charset="0"/>
                </a:rPr>
                <a:t>’</a:t>
              </a:r>
              <a:r>
                <a:rPr lang="it-IT" sz="1800" b="1" i="0" u="none" strike="noStrike" noProof="0" dirty="0">
                  <a:solidFill>
                    <a:srgbClr val="000000"/>
                  </a:solidFill>
                  <a:effectLst/>
                  <a:latin typeface="Verdana" panose="020B0604030504040204" pitchFamily="34" charset="0"/>
                </a:rPr>
                <a:t>APL, in un</a:t>
              </a:r>
              <a:r>
                <a:rPr lang="it-IT" sz="1800" b="1" i="0" u="none" strike="noStrike" noProof="0" dirty="0">
                  <a:solidFill>
                    <a:srgbClr val="000000"/>
                  </a:solidFill>
                  <a:effectLst/>
                  <a:latin typeface="Aptos" panose="020B0004020202020204" pitchFamily="34" charset="0"/>
                </a:rPr>
                <a:t>’</a:t>
              </a:r>
              <a:r>
                <a:rPr lang="it-IT" sz="1800" b="1" i="0" u="none" strike="noStrike" noProof="0" dirty="0">
                  <a:solidFill>
                    <a:srgbClr val="000000"/>
                  </a:solidFill>
                  <a:effectLst/>
                  <a:latin typeface="Verdana" panose="020B0604030504040204" pitchFamily="34" charset="0"/>
                </a:rPr>
                <a:t>unica soluzione, in formato pdf </a:t>
              </a:r>
              <a:r>
                <a:rPr lang="it-IT" sz="1800" b="1" i="0" u="none" strike="noStrike" noProof="0" dirty="0">
                  <a:solidFill>
                    <a:srgbClr val="000000"/>
                  </a:solidFill>
                  <a:effectLst/>
                  <a:latin typeface="Aptos" panose="020B0004020202020204" pitchFamily="34" charset="0"/>
                </a:rPr>
                <a:t>“</a:t>
              </a:r>
              <a:r>
                <a:rPr lang="it-IT" sz="1800" b="1" i="0" u="none" strike="noStrike" noProof="0" dirty="0">
                  <a:solidFill>
                    <a:srgbClr val="000000"/>
                  </a:solidFill>
                  <a:effectLst/>
                  <a:latin typeface="Verdana" panose="020B0604030504040204" pitchFamily="34" charset="0"/>
                </a:rPr>
                <a:t>processabile</a:t>
              </a:r>
              <a:r>
                <a:rPr lang="it-IT" sz="1800" b="1" i="0" u="none" strike="noStrike" noProof="0" dirty="0">
                  <a:solidFill>
                    <a:srgbClr val="000000"/>
                  </a:solidFill>
                  <a:effectLst/>
                  <a:latin typeface="Aptos" panose="020B0004020202020204" pitchFamily="34" charset="0"/>
                </a:rPr>
                <a:t>”</a:t>
              </a:r>
              <a:r>
                <a:rPr lang="it-IT" sz="1800" b="1" i="0" u="none" strike="noStrike" noProof="0" dirty="0">
                  <a:solidFill>
                    <a:srgbClr val="000000"/>
                  </a:solidFill>
                  <a:effectLst/>
                  <a:latin typeface="Verdana" panose="020B0604030504040204" pitchFamily="34" charset="0"/>
                </a:rPr>
                <a:t>, entro 60 giorni dalla data di richiesta da parte del Fondo</a:t>
              </a:r>
              <a:r>
                <a:rPr lang="it-IT" sz="1800" b="1" i="0" u="none" strike="noStrike" noProof="0" dirty="0">
                  <a:effectLst/>
                  <a:latin typeface="Verdana" panose="020B0604030504040204" pitchFamily="34" charset="0"/>
                </a:rPr>
                <a:t>,</a:t>
              </a:r>
              <a:r>
                <a:rPr lang="it-IT" sz="1800" b="1" i="0" u="none" strike="noStrike" noProof="0" dirty="0">
                  <a:solidFill>
                    <a:srgbClr val="FF0000"/>
                  </a:solidFill>
                  <a:effectLst/>
                  <a:latin typeface="Verdana" panose="020B0604030504040204" pitchFamily="34" charset="0"/>
                </a:rPr>
                <a:t> </a:t>
              </a:r>
              <a:r>
                <a:rPr lang="it-IT" sz="1800" b="1" i="0" u="none" strike="noStrike" noProof="0" dirty="0">
                  <a:effectLst/>
                  <a:latin typeface="Verdana" panose="020B0604030504040204" pitchFamily="34" charset="0"/>
                </a:rPr>
                <a:t>tramite l</a:t>
              </a:r>
              <a:r>
                <a:rPr lang="it-IT" sz="1800" b="1" i="0" u="none" strike="noStrike" noProof="0" dirty="0">
                  <a:effectLst/>
                  <a:latin typeface="Aptos" panose="020B0004020202020204" pitchFamily="34" charset="0"/>
                </a:rPr>
                <a:t>’</a:t>
              </a:r>
              <a:r>
                <a:rPr lang="it-IT" sz="1800" b="1" i="0" u="none" strike="noStrike" noProof="0" dirty="0">
                  <a:effectLst/>
                  <a:latin typeface="Verdana" panose="020B0604030504040204" pitchFamily="34" charset="0"/>
                </a:rPr>
                <a:t>apposita sezione della piattaforma</a:t>
              </a:r>
              <a:r>
                <a:rPr lang="it-IT" sz="1800" b="1" i="0" u="none" strike="noStrike" noProof="0" dirty="0">
                  <a:solidFill>
                    <a:srgbClr val="000000"/>
                  </a:solidFill>
                  <a:effectLst/>
                  <a:latin typeface="Verdana" panose="020B0604030504040204" pitchFamily="34" charset="0"/>
                </a:rPr>
                <a:t>. </a:t>
              </a:r>
              <a:r>
                <a:rPr lang="it-IT" sz="1800" b="1" i="0" noProof="0" dirty="0">
                  <a:solidFill>
                    <a:srgbClr val="000000"/>
                  </a:solidFill>
                  <a:effectLst/>
                  <a:latin typeface="Verdana" panose="020B0604030504040204" pitchFamily="34" charset="0"/>
                </a:rPr>
                <a:t>​</a:t>
              </a:r>
              <a:endParaRPr lang="it-IT" b="1" i="0" noProof="0" dirty="0">
                <a:solidFill>
                  <a:srgbClr val="000000"/>
                </a:solidFill>
                <a:effectLst/>
                <a:latin typeface="Arial" panose="020B0604020202020204" pitchFamily="34" charset="0"/>
              </a:endParaRPr>
            </a:p>
          </p:txBody>
        </p:sp>
        <p:pic>
          <p:nvPicPr>
            <p:cNvPr id="30" name="Image 2" descr="preencoded.png">
              <a:extLst>
                <a:ext uri="{FF2B5EF4-FFF2-40B4-BE49-F238E27FC236}">
                  <a16:creationId xmlns:a16="http://schemas.microsoft.com/office/drawing/2014/main" id="{97775226-A004-D9B7-52C6-7D9F951525AF}"/>
                </a:ext>
              </a:extLst>
            </p:cNvPr>
            <p:cNvPicPr>
              <a:picLocks noChangeAspect="1"/>
            </p:cNvPicPr>
            <p:nvPr/>
          </p:nvPicPr>
          <p:blipFill>
            <a:blip r:embed="rId6"/>
            <a:stretch>
              <a:fillRect/>
            </a:stretch>
          </p:blipFill>
          <p:spPr>
            <a:xfrm>
              <a:off x="455181" y="6022239"/>
              <a:ext cx="1014055" cy="1200329"/>
            </a:xfrm>
            <a:prstGeom prst="rect">
              <a:avLst/>
            </a:prstGeom>
          </p:spPr>
        </p:pic>
      </p:grpSp>
    </p:spTree>
    <p:extLst>
      <p:ext uri="{BB962C8B-B14F-4D97-AF65-F5344CB8AC3E}">
        <p14:creationId xmlns:p14="http://schemas.microsoft.com/office/powerpoint/2010/main" val="8481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E4DE-C2F1-94E5-A27D-7F1B88BF76B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44BED1AA-633F-9EAF-2316-1A80B51D6B1C}"/>
              </a:ext>
            </a:extLst>
          </p:cNvPr>
          <p:cNvSpPr/>
          <p:nvPr/>
        </p:nvSpPr>
        <p:spPr>
          <a:xfrm>
            <a:off x="2111105" y="262190"/>
            <a:ext cx="10481562" cy="727268"/>
          </a:xfrm>
          <a:prstGeom prst="rect">
            <a:avLst/>
          </a:prstGeom>
          <a:noFill/>
          <a:ln/>
        </p:spPr>
        <p:txBody>
          <a:bodyPr wrap="square" lIns="0" tIns="0" rIns="0" bIns="0" rtlCol="0" anchor="t"/>
          <a:lstStyle/>
          <a:p>
            <a:pPr indent="0" algn="ctr">
              <a:lnSpc>
                <a:spcPts val="5550"/>
              </a:lnSpc>
              <a:buNone/>
            </a:pPr>
            <a:r>
              <a:rPr lang="it-IT" sz="4000" noProof="0" dirty="0">
                <a:solidFill>
                  <a:srgbClr val="2C3F42"/>
                </a:solidFill>
                <a:latin typeface="Bitter Medium" pitchFamily="34" charset="0"/>
              </a:rPr>
              <a:t>Controlli ex post sulle prestazioni/2</a:t>
            </a:r>
          </a:p>
        </p:txBody>
      </p:sp>
      <p:sp>
        <p:nvSpPr>
          <p:cNvPr id="2" name="CasellaDiTesto 1">
            <a:extLst>
              <a:ext uri="{FF2B5EF4-FFF2-40B4-BE49-F238E27FC236}">
                <a16:creationId xmlns:a16="http://schemas.microsoft.com/office/drawing/2014/main" id="{8A8D9844-368F-090F-5C53-F5C78E24A956}"/>
              </a:ext>
            </a:extLst>
          </p:cNvPr>
          <p:cNvSpPr txBox="1"/>
          <p:nvPr/>
        </p:nvSpPr>
        <p:spPr>
          <a:xfrm>
            <a:off x="2427111" y="2629488"/>
            <a:ext cx="10783231" cy="1477328"/>
          </a:xfrm>
          <a:prstGeom prst="rect">
            <a:avLst/>
          </a:prstGeom>
          <a:noFill/>
        </p:spPr>
        <p:txBody>
          <a:bodyPr wrap="square">
            <a:spAutoFit/>
          </a:bodyPr>
          <a:lstStyle/>
          <a:p>
            <a:r>
              <a:rPr lang="it-IT" noProof="0" dirty="0">
                <a:latin typeface="Verdana" panose="020B0604030504040204" pitchFamily="34" charset="0"/>
                <a:ea typeface="Verdana" panose="020B0604030504040204" pitchFamily="34" charset="0"/>
              </a:rPr>
              <a:t>Al termine del procedimento viene redatto un apposito verbale, contenente: ​</a:t>
            </a:r>
          </a:p>
          <a:p>
            <a:endParaRPr lang="it-IT" noProof="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it-IT" noProof="0" dirty="0">
                <a:latin typeface="Verdana" panose="020B0604030504040204" pitchFamily="34" charset="0"/>
                <a:ea typeface="Verdana" panose="020B0604030504040204" pitchFamily="34" charset="0"/>
              </a:rPr>
              <a:t>nessun rilievo  ​</a:t>
            </a:r>
          </a:p>
          <a:p>
            <a:pPr marL="285750" indent="-285750">
              <a:buFont typeface="Arial" panose="020B0604020202020204" pitchFamily="34" charset="0"/>
              <a:buChar char="•"/>
            </a:pPr>
            <a:endParaRPr lang="it-IT" noProof="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it-IT" noProof="0" dirty="0">
                <a:latin typeface="Verdana" panose="020B0604030504040204" pitchFamily="34" charset="0"/>
                <a:ea typeface="Verdana" panose="020B0604030504040204" pitchFamily="34" charset="0"/>
              </a:rPr>
              <a:t>rilievi,  con applicazione della corrispondente decurtazione nel caso emergano difformità​</a:t>
            </a:r>
          </a:p>
        </p:txBody>
      </p:sp>
      <p:pic>
        <p:nvPicPr>
          <p:cNvPr id="7" name="Image 3" descr="preencoded.png">
            <a:extLst>
              <a:ext uri="{FF2B5EF4-FFF2-40B4-BE49-F238E27FC236}">
                <a16:creationId xmlns:a16="http://schemas.microsoft.com/office/drawing/2014/main" id="{D5DA877E-E203-4CC3-384A-2D99D061635F}"/>
              </a:ext>
            </a:extLst>
          </p:cNvPr>
          <p:cNvPicPr>
            <a:picLocks noChangeAspect="1"/>
          </p:cNvPicPr>
          <p:nvPr/>
        </p:nvPicPr>
        <p:blipFill>
          <a:blip r:embed="rId3"/>
          <a:stretch>
            <a:fillRect/>
          </a:stretch>
        </p:blipFill>
        <p:spPr>
          <a:xfrm>
            <a:off x="767326" y="1339902"/>
            <a:ext cx="1014055" cy="879191"/>
          </a:xfrm>
          <a:prstGeom prst="rect">
            <a:avLst/>
          </a:prstGeom>
          <a:solidFill>
            <a:schemeClr val="accent2">
              <a:lumMod val="60000"/>
              <a:lumOff val="40000"/>
            </a:schemeClr>
          </a:solidFill>
        </p:spPr>
      </p:pic>
      <p:pic>
        <p:nvPicPr>
          <p:cNvPr id="8" name="Image 4" descr="preencoded.png">
            <a:extLst>
              <a:ext uri="{FF2B5EF4-FFF2-40B4-BE49-F238E27FC236}">
                <a16:creationId xmlns:a16="http://schemas.microsoft.com/office/drawing/2014/main" id="{A10B423E-3FC4-B3DE-EA13-470475ECFBC1}"/>
              </a:ext>
            </a:extLst>
          </p:cNvPr>
          <p:cNvPicPr>
            <a:picLocks noChangeAspect="1"/>
          </p:cNvPicPr>
          <p:nvPr/>
        </p:nvPicPr>
        <p:blipFill>
          <a:blip r:embed="rId4"/>
          <a:stretch>
            <a:fillRect/>
          </a:stretch>
        </p:blipFill>
        <p:spPr>
          <a:xfrm>
            <a:off x="767325" y="2764229"/>
            <a:ext cx="1014055" cy="1310905"/>
          </a:xfrm>
          <a:prstGeom prst="rect">
            <a:avLst/>
          </a:prstGeom>
          <a:solidFill>
            <a:schemeClr val="accent2">
              <a:lumMod val="60000"/>
              <a:lumOff val="40000"/>
            </a:schemeClr>
          </a:solidFill>
        </p:spPr>
      </p:pic>
      <p:pic>
        <p:nvPicPr>
          <p:cNvPr id="4" name="Immagine 3">
            <a:extLst>
              <a:ext uri="{FF2B5EF4-FFF2-40B4-BE49-F238E27FC236}">
                <a16:creationId xmlns:a16="http://schemas.microsoft.com/office/drawing/2014/main" id="{785DA6B3-118C-5776-A9FD-8D6867886C4D}"/>
              </a:ext>
            </a:extLst>
          </p:cNvPr>
          <p:cNvPicPr>
            <a:picLocks noChangeAspect="1"/>
          </p:cNvPicPr>
          <p:nvPr/>
        </p:nvPicPr>
        <p:blipFill>
          <a:blip r:embed="rId5"/>
          <a:stretch>
            <a:fillRect/>
          </a:stretch>
        </p:blipFill>
        <p:spPr>
          <a:xfrm>
            <a:off x="825195" y="4951143"/>
            <a:ext cx="1012024" cy="1310754"/>
          </a:xfrm>
          <a:prstGeom prst="rect">
            <a:avLst/>
          </a:prstGeom>
        </p:spPr>
      </p:pic>
      <p:sp>
        <p:nvSpPr>
          <p:cNvPr id="6" name="Pulsante di azione: Informazioni 5">
            <a:hlinkClick r:id="" action="ppaction://noaction" highlightClick="1"/>
            <a:extLst>
              <a:ext uri="{FF2B5EF4-FFF2-40B4-BE49-F238E27FC236}">
                <a16:creationId xmlns:a16="http://schemas.microsoft.com/office/drawing/2014/main" id="{59792BB1-AC69-2518-F1D0-6913B3F41761}"/>
              </a:ext>
            </a:extLst>
          </p:cNvPr>
          <p:cNvSpPr/>
          <p:nvPr/>
        </p:nvSpPr>
        <p:spPr>
          <a:xfrm>
            <a:off x="1081669" y="5403404"/>
            <a:ext cx="412595" cy="438084"/>
          </a:xfrm>
          <a:prstGeom prst="actionButtonInformati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F55447B5-5441-95DA-026C-8332596B5975}"/>
              </a:ext>
            </a:extLst>
          </p:cNvPr>
          <p:cNvSpPr txBox="1"/>
          <p:nvPr/>
        </p:nvSpPr>
        <p:spPr>
          <a:xfrm>
            <a:off x="2528711" y="1422400"/>
            <a:ext cx="10261600" cy="646331"/>
          </a:xfrm>
          <a:prstGeom prst="rect">
            <a:avLst/>
          </a:prstGeom>
          <a:noFill/>
        </p:spPr>
        <p:txBody>
          <a:bodyPr wrap="square" rtlCol="0">
            <a:spAutoFit/>
          </a:bodyPr>
          <a:lstStyle/>
          <a:p>
            <a:pPr algn="just"/>
            <a:r>
              <a:rPr lang="it-IT" dirty="0">
                <a:latin typeface="Verdana" panose="020B0604030504040204" pitchFamily="34" charset="0"/>
                <a:ea typeface="Verdana" panose="020B0604030504040204" pitchFamily="34" charset="0"/>
              </a:rPr>
              <a:t>Il procedimento si conclude, entro 45 giorni, dalla ricezione della documentazione completa</a:t>
            </a:r>
          </a:p>
        </p:txBody>
      </p:sp>
      <p:sp>
        <p:nvSpPr>
          <p:cNvPr id="10" name="CasellaDiTesto 9">
            <a:extLst>
              <a:ext uri="{FF2B5EF4-FFF2-40B4-BE49-F238E27FC236}">
                <a16:creationId xmlns:a16="http://schemas.microsoft.com/office/drawing/2014/main" id="{6E453A1A-9BDD-14A1-A611-65D8BE04C72A}"/>
              </a:ext>
            </a:extLst>
          </p:cNvPr>
          <p:cNvSpPr txBox="1"/>
          <p:nvPr/>
        </p:nvSpPr>
        <p:spPr>
          <a:xfrm>
            <a:off x="2528711" y="4820355"/>
            <a:ext cx="10916356" cy="2308324"/>
          </a:xfrm>
          <a:prstGeom prst="rect">
            <a:avLst/>
          </a:prstGeom>
          <a:noFill/>
        </p:spPr>
        <p:txBody>
          <a:bodyPr wrap="square" rtlCol="0">
            <a:spAutoFit/>
          </a:bodyPr>
          <a:lstStyle/>
          <a:p>
            <a:pPr algn="just"/>
            <a:r>
              <a:rPr lang="it-IT" dirty="0">
                <a:latin typeface="Verdana" panose="020B0604030504040204" pitchFamily="34" charset="0"/>
                <a:ea typeface="Verdana" panose="020B0604030504040204" pitchFamily="34" charset="0"/>
              </a:rPr>
              <a:t>Qualora dovessero risultare carenze e/o difformità relative ad elementi essenziali (ad esempio, assenza nei cedolini paga delle voci di competenza AIS oppure mancata liquidazione della retribuzione spettante tramite bonifico bancario oppure giornate, ovvero competenze retribuzione AIS inferiori a quelle richieste a rimborso) il Fondo procede al recupero totale o parziale delle somme liquidate all’Agenzia per il Lavoro.​​</a:t>
            </a:r>
          </a:p>
          <a:p>
            <a:pPr algn="just"/>
            <a:endParaRPr lang="it-IT" dirty="0">
              <a:latin typeface="Verdana" panose="020B0604030504040204" pitchFamily="34" charset="0"/>
              <a:ea typeface="Verdana" panose="020B0604030504040204" pitchFamily="34" charset="0"/>
            </a:endParaRPr>
          </a:p>
          <a:p>
            <a:pPr algn="just"/>
            <a:r>
              <a:rPr lang="it-IT" dirty="0">
                <a:latin typeface="Verdana" panose="020B0604030504040204" pitchFamily="34" charset="0"/>
                <a:ea typeface="Verdana" panose="020B0604030504040204" pitchFamily="34" charset="0"/>
              </a:rPr>
              <a:t>L’APL può presentare controdeduzioni ai rilievi sollevati​</a:t>
            </a:r>
          </a:p>
          <a:p>
            <a:endParaRPr lang="it-IT" dirty="0"/>
          </a:p>
        </p:txBody>
      </p:sp>
    </p:spTree>
    <p:extLst>
      <p:ext uri="{BB962C8B-B14F-4D97-AF65-F5344CB8AC3E}">
        <p14:creationId xmlns:p14="http://schemas.microsoft.com/office/powerpoint/2010/main" val="122948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E0127-0D58-DC9F-ECC6-B5E386A7FB00}"/>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BCB041D5-5F37-1245-F02D-A817BCA79D38}"/>
              </a:ext>
            </a:extLst>
          </p:cNvPr>
          <p:cNvSpPr/>
          <p:nvPr/>
        </p:nvSpPr>
        <p:spPr>
          <a:xfrm>
            <a:off x="2074419" y="324595"/>
            <a:ext cx="10481562" cy="727268"/>
          </a:xfrm>
          <a:prstGeom prst="rect">
            <a:avLst/>
          </a:prstGeom>
          <a:noFill/>
          <a:ln/>
        </p:spPr>
        <p:txBody>
          <a:bodyPr wrap="square" lIns="0" tIns="0" rIns="0" bIns="0" rtlCol="0" anchor="t"/>
          <a:lstStyle/>
          <a:p>
            <a:pPr algn="ctr">
              <a:lnSpc>
                <a:spcPts val="5000"/>
              </a:lnSpc>
            </a:pPr>
            <a:r>
              <a:rPr lang="it-IT" sz="4000" noProof="0" dirty="0">
                <a:solidFill>
                  <a:srgbClr val="2C3F42"/>
                </a:solidFill>
                <a:latin typeface="Bitter Medium" pitchFamily="34" charset="0"/>
              </a:rPr>
              <a:t>Ricorsi</a:t>
            </a:r>
          </a:p>
        </p:txBody>
      </p:sp>
      <p:graphicFrame>
        <p:nvGraphicFramePr>
          <p:cNvPr id="4" name="Diagramma 3">
            <a:extLst>
              <a:ext uri="{FF2B5EF4-FFF2-40B4-BE49-F238E27FC236}">
                <a16:creationId xmlns:a16="http://schemas.microsoft.com/office/drawing/2014/main" id="{A4ED5261-24FA-1E4A-6503-6827ED21CB02}"/>
              </a:ext>
            </a:extLst>
          </p:cNvPr>
          <p:cNvGraphicFramePr/>
          <p:nvPr>
            <p:extLst>
              <p:ext uri="{D42A27DB-BD31-4B8C-83A1-F6EECF244321}">
                <p14:modId xmlns:p14="http://schemas.microsoft.com/office/powerpoint/2010/main" val="1648968057"/>
              </p:ext>
            </p:extLst>
          </p:nvPr>
        </p:nvGraphicFramePr>
        <p:xfrm>
          <a:off x="2108499" y="1057237"/>
          <a:ext cx="10083501"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65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a:extLst>
              <a:ext uri="{FF2B5EF4-FFF2-40B4-BE49-F238E27FC236}">
                <a16:creationId xmlns:a16="http://schemas.microsoft.com/office/drawing/2014/main" id="{E2BF4487-71FF-7296-8BFC-820E22C64C9A}"/>
              </a:ext>
            </a:extLst>
          </p:cNvPr>
          <p:cNvSpPr/>
          <p:nvPr/>
        </p:nvSpPr>
        <p:spPr>
          <a:xfrm>
            <a:off x="1771940" y="1818798"/>
            <a:ext cx="16929717" cy="750231"/>
          </a:xfrm>
          <a:prstGeom prst="rect">
            <a:avLst/>
          </a:prstGeom>
          <a:noFill/>
          <a:ln/>
        </p:spPr>
        <p:txBody>
          <a:bodyPr wrap="none" lIns="0" tIns="0" rIns="0" bIns="0" rtlCol="0" anchor="t"/>
          <a:lstStyle/>
          <a:p>
            <a:pPr marL="0" indent="0" algn="l">
              <a:lnSpc>
                <a:spcPts val="5000"/>
              </a:lnSpc>
              <a:buNone/>
            </a:pPr>
            <a:endParaRPr lang="it-IT" sz="4000" noProof="0" dirty="0"/>
          </a:p>
        </p:txBody>
      </p:sp>
      <p:sp>
        <p:nvSpPr>
          <p:cNvPr id="5" name="CasellaDiTesto 4">
            <a:extLst>
              <a:ext uri="{FF2B5EF4-FFF2-40B4-BE49-F238E27FC236}">
                <a16:creationId xmlns:a16="http://schemas.microsoft.com/office/drawing/2014/main" id="{6B31973C-78EA-E7C7-7F82-BEA82E87FA5B}"/>
              </a:ext>
            </a:extLst>
          </p:cNvPr>
          <p:cNvSpPr txBox="1"/>
          <p:nvPr/>
        </p:nvSpPr>
        <p:spPr>
          <a:xfrm>
            <a:off x="142657" y="1381268"/>
            <a:ext cx="14293577" cy="6247864"/>
          </a:xfrm>
          <a:prstGeom prst="rect">
            <a:avLst/>
          </a:prstGeom>
          <a:noFill/>
        </p:spPr>
        <p:txBody>
          <a:bodyPr wrap="square" rtlCol="0">
            <a:spAutoFit/>
          </a:bodyPr>
          <a:lstStyle/>
          <a:p>
            <a:pPr algn="just"/>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E’ stata condivisa  la nuova procedura di semplificazione e automazione per la gestione della prestazione AIS;</a:t>
            </a:r>
          </a:p>
          <a:p>
            <a:pPr marL="457200" indent="-457200" algn="just">
              <a:buFont typeface="+mj-lt"/>
              <a:buAutoNum type="arabicPeriod"/>
            </a:pPr>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Gli allegati presentati relativi al flusso dei dati da trasmettere in XML e all’algoritmo di calcolo e, per quanto riguarda le istanze dell’ AIS, sono stati convalidati , confermando la trasferibilità dei flussi al Fondo (si vedano allegati alla presente: «A» per flussi XML e «B» per algoritmo);</a:t>
            </a:r>
          </a:p>
          <a:p>
            <a:pPr marL="457200" indent="-457200" algn="just">
              <a:buFont typeface="+mj-lt"/>
              <a:buAutoNum type="arabicPeriod"/>
            </a:pPr>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Sono in corso incontri tecnici tra APL e fornitori dei servizi ICT per definire l’</a:t>
            </a:r>
            <a:r>
              <a:rPr lang="it-IT" sz="2000" dirty="0" err="1">
                <a:latin typeface="Bitter Medium" panose="020B0604020202020204" charset="0"/>
              </a:rPr>
              <a:t>estraibilità</a:t>
            </a:r>
            <a:r>
              <a:rPr lang="it-IT" sz="2000" dirty="0">
                <a:latin typeface="Bitter Medium" panose="020B0604020202020204" charset="0"/>
              </a:rPr>
              <a:t> di tutti i dati richiesti, direttamente  dai gestionali interni in modo da limitare per le APL l’inserimento/caricamento manuale di alcuni di essi  (es. dati dell’utilizzatore, dati della Cassa) oggi non presenti nei gestionali paghe;</a:t>
            </a:r>
          </a:p>
          <a:p>
            <a:pPr marL="457200" indent="-457200" algn="just">
              <a:buFont typeface="+mj-lt"/>
              <a:buAutoNum type="arabicPeriod"/>
            </a:pPr>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L’Accordo Utilizzatore / OO.SS. rientra tra i documenti PDF obbligatori in fase di presentazione (senza trasmissione flussi di dati, </a:t>
            </a:r>
            <a:r>
              <a:rPr lang="it-IT" sz="2000" b="1" dirty="0">
                <a:latin typeface="Bitter Medium" panose="020B0604020202020204" charset="0"/>
              </a:rPr>
              <a:t>ad eccezione di quelli su cui si fondano i controlli automatizzati</a:t>
            </a:r>
            <a:r>
              <a:rPr lang="it-IT" sz="2000" dirty="0">
                <a:latin typeface="Bitter Medium" panose="020B0604020202020204" charset="0"/>
              </a:rPr>
              <a:t>);</a:t>
            </a:r>
          </a:p>
          <a:p>
            <a:pPr marL="457200" indent="-457200" algn="just">
              <a:buFont typeface="+mj-lt"/>
              <a:buAutoNum type="arabicPeriod"/>
            </a:pPr>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Per l’Accordo APL/OO.SS. le Parti Sociali definiranno un format condiviso;</a:t>
            </a:r>
          </a:p>
          <a:p>
            <a:pPr marL="457200" indent="-457200" algn="just">
              <a:buFont typeface="+mj-lt"/>
              <a:buAutoNum type="arabicPeriod"/>
            </a:pPr>
            <a:endParaRPr lang="it-IT" sz="2000" dirty="0">
              <a:latin typeface="Bitter Medium" panose="020B0604020202020204" charset="0"/>
            </a:endParaRPr>
          </a:p>
          <a:p>
            <a:pPr marL="457200" indent="-457200" algn="just">
              <a:buFont typeface="+mj-lt"/>
              <a:buAutoNum type="arabicPeriod"/>
            </a:pPr>
            <a:r>
              <a:rPr lang="it-IT" sz="2000" dirty="0">
                <a:latin typeface="Bitter Medium" panose="020B0604020202020204" charset="0"/>
              </a:rPr>
              <a:t>In fase di presentazione, verrà trasmesso anche il flusso relativo al foglio presenze completo con tutte le informazioni relative alle giornate/mensilità dei singoli lavoratori interessati dalla cassa integrazione, accompagnato da una dichiarazione di conformità rispetto a quanto trasmesso all’INPS (LUL). Successivamente, in fase di controlli ex-post, tra i documenti verrà richiesto il LUL cartaceo completo; </a:t>
            </a:r>
            <a:endParaRPr lang="it-IT" sz="2000" b="1" dirty="0">
              <a:solidFill>
                <a:srgbClr val="FF0000"/>
              </a:solidFill>
              <a:latin typeface="Bitter Medium" panose="020B0604020202020204" charset="0"/>
            </a:endParaRPr>
          </a:p>
        </p:txBody>
      </p:sp>
      <p:sp>
        <p:nvSpPr>
          <p:cNvPr id="4" name="CasellaDiTesto 3">
            <a:extLst>
              <a:ext uri="{FF2B5EF4-FFF2-40B4-BE49-F238E27FC236}">
                <a16:creationId xmlns:a16="http://schemas.microsoft.com/office/drawing/2014/main" id="{6D5CAB5A-9BF1-DEDF-CCC2-5369265A1F18}"/>
              </a:ext>
            </a:extLst>
          </p:cNvPr>
          <p:cNvSpPr txBox="1"/>
          <p:nvPr/>
        </p:nvSpPr>
        <p:spPr>
          <a:xfrm>
            <a:off x="411480" y="145105"/>
            <a:ext cx="13755933" cy="1323439"/>
          </a:xfrm>
          <a:prstGeom prst="rect">
            <a:avLst/>
          </a:prstGeom>
          <a:noFill/>
        </p:spPr>
        <p:txBody>
          <a:bodyPr wrap="square" rtlCol="0">
            <a:spAutoFit/>
          </a:bodyPr>
          <a:lstStyle/>
          <a:p>
            <a:pPr algn="ctr"/>
            <a:r>
              <a:rPr lang="it-IT" sz="4000" dirty="0">
                <a:solidFill>
                  <a:srgbClr val="2C3F42"/>
                </a:solidFill>
                <a:latin typeface="Bitter Medium" pitchFamily="34" charset="0"/>
              </a:rPr>
              <a:t>Conclusioni del  Comitato di Gestione e Controllo</a:t>
            </a:r>
          </a:p>
          <a:p>
            <a:pPr algn="ctr"/>
            <a:r>
              <a:rPr lang="it-IT" sz="4000" dirty="0">
                <a:solidFill>
                  <a:srgbClr val="2C3F42"/>
                </a:solidFill>
                <a:latin typeface="Bitter Medium" pitchFamily="34" charset="0"/>
              </a:rPr>
              <a:t> del 21/10/2025 /1</a:t>
            </a:r>
          </a:p>
        </p:txBody>
      </p:sp>
    </p:spTree>
    <p:extLst>
      <p:ext uri="{BB962C8B-B14F-4D97-AF65-F5344CB8AC3E}">
        <p14:creationId xmlns:p14="http://schemas.microsoft.com/office/powerpoint/2010/main" val="395596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C368-8077-199F-87FF-C0D139D8B189}"/>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7C50DBBC-B2A1-3D87-08EF-BBFC583EE777}"/>
              </a:ext>
            </a:extLst>
          </p:cNvPr>
          <p:cNvSpPr/>
          <p:nvPr/>
        </p:nvSpPr>
        <p:spPr>
          <a:xfrm>
            <a:off x="1771940" y="1818798"/>
            <a:ext cx="16929717" cy="750231"/>
          </a:xfrm>
          <a:prstGeom prst="rect">
            <a:avLst/>
          </a:prstGeom>
          <a:noFill/>
          <a:ln/>
        </p:spPr>
        <p:txBody>
          <a:bodyPr wrap="none" lIns="0" tIns="0" rIns="0" bIns="0" rtlCol="0" anchor="t"/>
          <a:lstStyle/>
          <a:p>
            <a:pPr marL="0" indent="0" algn="l">
              <a:lnSpc>
                <a:spcPts val="5000"/>
              </a:lnSpc>
              <a:buNone/>
            </a:pPr>
            <a:endParaRPr lang="it-IT" sz="4000" noProof="0" dirty="0"/>
          </a:p>
        </p:txBody>
      </p:sp>
      <p:sp>
        <p:nvSpPr>
          <p:cNvPr id="5" name="CasellaDiTesto 4">
            <a:extLst>
              <a:ext uri="{FF2B5EF4-FFF2-40B4-BE49-F238E27FC236}">
                <a16:creationId xmlns:a16="http://schemas.microsoft.com/office/drawing/2014/main" id="{2A47EBF6-4A8C-ED3D-637A-B0AD85E63A7F}"/>
              </a:ext>
            </a:extLst>
          </p:cNvPr>
          <p:cNvSpPr txBox="1"/>
          <p:nvPr/>
        </p:nvSpPr>
        <p:spPr>
          <a:xfrm>
            <a:off x="365760" y="1701821"/>
            <a:ext cx="13624560" cy="5324535"/>
          </a:xfrm>
          <a:prstGeom prst="rect">
            <a:avLst/>
          </a:prstGeom>
          <a:noFill/>
        </p:spPr>
        <p:txBody>
          <a:bodyPr wrap="square" rtlCol="0">
            <a:spAutoFit/>
          </a:bodyPr>
          <a:lstStyle/>
          <a:p>
            <a:pPr marL="533400" indent="-533400" algn="just">
              <a:buFont typeface="+mj-lt"/>
              <a:buAutoNum type="arabicPeriod"/>
            </a:pPr>
            <a:endParaRPr lang="it-IT" sz="2000" dirty="0">
              <a:latin typeface="Bitter Medium" panose="020B0604020202020204" charset="0"/>
            </a:endParaRPr>
          </a:p>
          <a:p>
            <a:pPr marL="533400" indent="-533400" algn="just">
              <a:buFont typeface="+mj-lt"/>
              <a:buAutoNum type="arabicPeriod" startAt="7"/>
            </a:pPr>
            <a:r>
              <a:rPr lang="it-IT" sz="2000" dirty="0">
                <a:latin typeface="Bitter Medium" panose="020B0604020202020204" charset="0"/>
              </a:rPr>
              <a:t>Da verificare in futuro la fattibilità di un sistema di segnalazione di eventuali criticità riscontrate nell’erogazione della Cassa (es. mancata rotazione dei lavoratori somministrati, svolgimento di attività lavorativa durante la cassa integrazione, </a:t>
            </a:r>
            <a:r>
              <a:rPr lang="it-IT" sz="2000" dirty="0" err="1">
                <a:latin typeface="Bitter Medium" panose="020B0604020202020204" charset="0"/>
              </a:rPr>
              <a:t>ecc</a:t>
            </a:r>
            <a:r>
              <a:rPr lang="it-IT" sz="2000" dirty="0">
                <a:latin typeface="Bitter Medium" panose="020B0604020202020204" charset="0"/>
              </a:rPr>
              <a:t>…);</a:t>
            </a:r>
          </a:p>
          <a:p>
            <a:pPr marL="533400" indent="-533400" algn="just">
              <a:buFont typeface="+mj-lt"/>
              <a:buAutoNum type="arabicPeriod" startAt="7"/>
            </a:pPr>
            <a:endParaRPr lang="it-IT" sz="2000" dirty="0">
              <a:latin typeface="Bitter Medium" panose="020B0604020202020204" charset="0"/>
            </a:endParaRPr>
          </a:p>
          <a:p>
            <a:pPr marL="533400" indent="-533400" algn="just">
              <a:buFont typeface="+mj-lt"/>
              <a:buAutoNum type="arabicPeriod" startAt="7"/>
            </a:pPr>
            <a:r>
              <a:rPr lang="it-IT" sz="2000" dirty="0">
                <a:latin typeface="Bitter Medium" panose="020B0604020202020204" charset="0"/>
              </a:rPr>
              <a:t>Si studieranno anche soluzioni alternative all’apposizione della firma digitale del Rappresentante Legale o suo delegato sulla  dichiarazione di richiesta rimborso; </a:t>
            </a:r>
          </a:p>
          <a:p>
            <a:pPr marL="533400" indent="-533400" algn="just">
              <a:buFont typeface="+mj-lt"/>
              <a:buAutoNum type="arabicPeriod" startAt="7"/>
            </a:pPr>
            <a:endParaRPr lang="it-IT" sz="2000" dirty="0">
              <a:latin typeface="Bitter Medium" panose="020B0604020202020204" charset="0"/>
            </a:endParaRPr>
          </a:p>
          <a:p>
            <a:pPr marL="533400" indent="-533400" algn="just">
              <a:buFont typeface="+mj-lt"/>
              <a:buAutoNum type="arabicPeriod" startAt="7"/>
            </a:pPr>
            <a:r>
              <a:rPr lang="it-IT" sz="2000" dirty="0">
                <a:latin typeface="Bitter Medium" panose="020B0604020202020204" charset="0"/>
              </a:rPr>
              <a:t>Si valuterà una riduzione dei  termini per la presentazione delle integrazioni istruttorie da parte delle APL, solo dopo un periodo transitorio per la sperimentazione delle implementazioni della procedura, così da valutarne gli impatti;</a:t>
            </a:r>
          </a:p>
          <a:p>
            <a:pPr marL="533400" indent="-533400" algn="just">
              <a:buFont typeface="+mj-lt"/>
              <a:buAutoNum type="arabicPeriod" startAt="7"/>
            </a:pPr>
            <a:endParaRPr lang="it-IT" sz="2000" dirty="0">
              <a:latin typeface="Bitter Medium" panose="020B0604020202020204" charset="0"/>
            </a:endParaRPr>
          </a:p>
          <a:p>
            <a:pPr marL="533400" indent="-533400" algn="just">
              <a:buFont typeface="+mj-lt"/>
              <a:buAutoNum type="arabicPeriod" startAt="7"/>
            </a:pPr>
            <a:r>
              <a:rPr lang="it-IT" sz="2000" dirty="0">
                <a:latin typeface="Bitter Medium" panose="020B0604020202020204" charset="0"/>
              </a:rPr>
              <a:t>Si valuterà l’introduzione di tempi certi per la presa carico e la valutazione delle istanze AIS da parte del Fondo, successivamente all’introduzione della nuova procedura, dopo un periodo di osservazione che consenta di quantificare  i tempi di lavorazione ed i carichi di lavoro a seguito della semplificazione;</a:t>
            </a:r>
          </a:p>
          <a:p>
            <a:pPr marL="533400" indent="-533400" algn="just">
              <a:buFont typeface="+mj-lt"/>
              <a:buAutoNum type="arabicPeriod" startAt="7"/>
            </a:pPr>
            <a:endParaRPr lang="it-IT" sz="2000" dirty="0">
              <a:latin typeface="Bitter Medium" panose="020B0604020202020204" charset="0"/>
            </a:endParaRPr>
          </a:p>
          <a:p>
            <a:pPr marL="533400" indent="-533400" algn="just">
              <a:buFont typeface="+mj-lt"/>
              <a:buAutoNum type="arabicPeriod" startAt="7"/>
            </a:pPr>
            <a:r>
              <a:rPr lang="it-IT" sz="2000" dirty="0">
                <a:latin typeface="Bitter Medium" panose="020B0604020202020204" charset="0"/>
              </a:rPr>
              <a:t>Si avvierà confronto con il MLPS su nuova procedura</a:t>
            </a:r>
          </a:p>
        </p:txBody>
      </p:sp>
      <p:sp>
        <p:nvSpPr>
          <p:cNvPr id="4" name="CasellaDiTesto 3">
            <a:extLst>
              <a:ext uri="{FF2B5EF4-FFF2-40B4-BE49-F238E27FC236}">
                <a16:creationId xmlns:a16="http://schemas.microsoft.com/office/drawing/2014/main" id="{D7F29164-89D7-198B-07D6-E6FEC4B20105}"/>
              </a:ext>
            </a:extLst>
          </p:cNvPr>
          <p:cNvSpPr txBox="1"/>
          <p:nvPr/>
        </p:nvSpPr>
        <p:spPr>
          <a:xfrm>
            <a:off x="457780" y="231492"/>
            <a:ext cx="13247829" cy="1323439"/>
          </a:xfrm>
          <a:prstGeom prst="rect">
            <a:avLst/>
          </a:prstGeom>
          <a:noFill/>
        </p:spPr>
        <p:txBody>
          <a:bodyPr wrap="square" rtlCol="0">
            <a:spAutoFit/>
          </a:bodyPr>
          <a:lstStyle/>
          <a:p>
            <a:pPr algn="ctr"/>
            <a:r>
              <a:rPr lang="it-IT" sz="4000" dirty="0">
                <a:solidFill>
                  <a:srgbClr val="2C3F42"/>
                </a:solidFill>
                <a:latin typeface="Bitter Medium" pitchFamily="34" charset="0"/>
              </a:rPr>
              <a:t>Conclusioni del  Comitato di Gestione e Controllo del 21/10/2025 /2</a:t>
            </a:r>
          </a:p>
        </p:txBody>
      </p:sp>
    </p:spTree>
    <p:extLst>
      <p:ext uri="{BB962C8B-B14F-4D97-AF65-F5344CB8AC3E}">
        <p14:creationId xmlns:p14="http://schemas.microsoft.com/office/powerpoint/2010/main" val="300584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2507575" cy="8229600"/>
          </a:xfrm>
          <a:prstGeom prst="rect">
            <a:avLst/>
          </a:prstGeom>
        </p:spPr>
      </p:pic>
      <p:sp>
        <p:nvSpPr>
          <p:cNvPr id="3" name="Text 0"/>
          <p:cNvSpPr/>
          <p:nvPr/>
        </p:nvSpPr>
        <p:spPr>
          <a:xfrm>
            <a:off x="3403716" y="252771"/>
            <a:ext cx="10561932" cy="792410"/>
          </a:xfrm>
          <a:prstGeom prst="rect">
            <a:avLst/>
          </a:prstGeom>
          <a:noFill/>
          <a:ln/>
        </p:spPr>
        <p:txBody>
          <a:bodyPr wrap="square" lIns="0" tIns="0" rIns="0" bIns="0" rtlCol="0" anchor="t"/>
          <a:lstStyle/>
          <a:p>
            <a:pPr>
              <a:lnSpc>
                <a:spcPts val="4900"/>
              </a:lnSpc>
            </a:pPr>
            <a:r>
              <a:rPr lang="it-IT" sz="4000" noProof="0" dirty="0">
                <a:solidFill>
                  <a:srgbClr val="2C3F42"/>
                </a:solidFill>
                <a:latin typeface="Bitter Medium"/>
                <a:ea typeface="Bitter Medium" pitchFamily="34" charset="-122"/>
                <a:cs typeface="Bitter Medium" pitchFamily="34" charset="-120"/>
              </a:rPr>
              <a:t>Obiettivi della </a:t>
            </a:r>
            <a:r>
              <a:rPr lang="it-IT" sz="4000" dirty="0">
                <a:solidFill>
                  <a:srgbClr val="2C3F42"/>
                </a:solidFill>
                <a:latin typeface="Bitter Medium"/>
                <a:ea typeface="Bitter Medium" pitchFamily="34" charset="-122"/>
                <a:cs typeface="Bitter Medium" pitchFamily="34" charset="-120"/>
              </a:rPr>
              <a:t>nuova procedura</a:t>
            </a:r>
            <a:endParaRPr lang="it-IT" sz="4000" noProof="0" dirty="0"/>
          </a:p>
        </p:txBody>
      </p:sp>
      <p:sp>
        <p:nvSpPr>
          <p:cNvPr id="4" name="Shape 1"/>
          <p:cNvSpPr/>
          <p:nvPr/>
        </p:nvSpPr>
        <p:spPr>
          <a:xfrm>
            <a:off x="2819351" y="2044851"/>
            <a:ext cx="450533" cy="450533"/>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5" name="Image 1" descr="preencoded.png"/>
          <p:cNvPicPr>
            <a:picLocks noChangeAspect="1"/>
          </p:cNvPicPr>
          <p:nvPr/>
        </p:nvPicPr>
        <p:blipFill>
          <a:blip r:embed="rId4"/>
          <a:stretch>
            <a:fillRect/>
          </a:stretch>
        </p:blipFill>
        <p:spPr>
          <a:xfrm>
            <a:off x="2894477" y="2083804"/>
            <a:ext cx="300276" cy="375404"/>
          </a:xfrm>
          <a:prstGeom prst="rect">
            <a:avLst/>
          </a:prstGeom>
        </p:spPr>
      </p:pic>
      <p:sp>
        <p:nvSpPr>
          <p:cNvPr id="6" name="Text 2"/>
          <p:cNvSpPr/>
          <p:nvPr/>
        </p:nvSpPr>
        <p:spPr>
          <a:xfrm>
            <a:off x="3469042" y="2099503"/>
            <a:ext cx="2620566" cy="312777"/>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Automazione controlli</a:t>
            </a:r>
            <a:endParaRPr lang="it-IT" sz="1950" noProof="0" dirty="0"/>
          </a:p>
        </p:txBody>
      </p:sp>
      <p:sp>
        <p:nvSpPr>
          <p:cNvPr id="7" name="Text 3"/>
          <p:cNvSpPr/>
          <p:nvPr/>
        </p:nvSpPr>
        <p:spPr>
          <a:xfrm>
            <a:off x="3514750" y="2477888"/>
            <a:ext cx="10648401" cy="948483"/>
          </a:xfrm>
          <a:prstGeom prst="rect">
            <a:avLst/>
          </a:prstGeom>
          <a:noFill/>
          <a:ln/>
        </p:spPr>
        <p:txBody>
          <a:bodyPr wrap="square" lIns="0" tIns="0" rIns="0" bIns="0" rtlCol="0" anchor="t"/>
          <a:lstStyle/>
          <a:p>
            <a:pPr marL="0" indent="0" algn="just">
              <a:lnSpc>
                <a:spcPts val="2500"/>
              </a:lnSpc>
              <a:buNone/>
            </a:pPr>
            <a:r>
              <a:rPr lang="it-IT" sz="1550" noProof="0" dirty="0">
                <a:solidFill>
                  <a:srgbClr val="2B2E3C"/>
                </a:solidFill>
                <a:latin typeface="Open Sans" pitchFamily="34" charset="0"/>
                <a:ea typeface="Open Sans" pitchFamily="34" charset="-122"/>
                <a:cs typeface="Open Sans" pitchFamily="34" charset="-120"/>
              </a:rPr>
              <a:t>Ridurre  i tempi di lavorazione attraverso controlli automatizzati e preventivi sui dati trasmessi</a:t>
            </a:r>
          </a:p>
          <a:p>
            <a:pPr algn="just">
              <a:lnSpc>
                <a:spcPts val="2500"/>
              </a:lnSpc>
            </a:pPr>
            <a:r>
              <a:rPr lang="it-IT" sz="1550" noProof="0" dirty="0">
                <a:solidFill>
                  <a:srgbClr val="2B2E3C"/>
                </a:solidFill>
                <a:latin typeface="Open Sans" pitchFamily="34" charset="0"/>
                <a:ea typeface="Open Sans" pitchFamily="34" charset="-122"/>
                <a:cs typeface="Open Sans" pitchFamily="34" charset="-120"/>
              </a:rPr>
              <a:t>Elaborare check list dettagliate in piattaforma sulle verifiche del Fondo che evidenzino i dati mancanti e i controlli    effettuati</a:t>
            </a:r>
            <a:endParaRPr lang="it-IT" sz="1550" noProof="0" dirty="0"/>
          </a:p>
        </p:txBody>
      </p:sp>
      <p:sp>
        <p:nvSpPr>
          <p:cNvPr id="8" name="Shape 4"/>
          <p:cNvSpPr/>
          <p:nvPr/>
        </p:nvSpPr>
        <p:spPr>
          <a:xfrm>
            <a:off x="2849244" y="3625879"/>
            <a:ext cx="450533" cy="450533"/>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9" name="Image 2" descr="preencoded.png"/>
          <p:cNvPicPr>
            <a:picLocks noChangeAspect="1"/>
          </p:cNvPicPr>
          <p:nvPr/>
        </p:nvPicPr>
        <p:blipFill>
          <a:blip r:embed="rId5"/>
          <a:stretch>
            <a:fillRect/>
          </a:stretch>
        </p:blipFill>
        <p:spPr>
          <a:xfrm>
            <a:off x="2948348" y="3663441"/>
            <a:ext cx="300276" cy="375404"/>
          </a:xfrm>
          <a:prstGeom prst="rect">
            <a:avLst/>
          </a:prstGeom>
        </p:spPr>
      </p:pic>
      <p:sp>
        <p:nvSpPr>
          <p:cNvPr id="10" name="Text 5"/>
          <p:cNvSpPr/>
          <p:nvPr/>
        </p:nvSpPr>
        <p:spPr>
          <a:xfrm>
            <a:off x="3502919" y="3522621"/>
            <a:ext cx="2503051" cy="312777"/>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Algoritmo condiviso</a:t>
            </a:r>
            <a:endParaRPr lang="it-IT" sz="1950" noProof="0" dirty="0"/>
          </a:p>
        </p:txBody>
      </p:sp>
      <p:sp>
        <p:nvSpPr>
          <p:cNvPr id="11" name="Text 6"/>
          <p:cNvSpPr/>
          <p:nvPr/>
        </p:nvSpPr>
        <p:spPr>
          <a:xfrm>
            <a:off x="3514072" y="3879430"/>
            <a:ext cx="9298124" cy="347206"/>
          </a:xfrm>
          <a:prstGeom prst="rect">
            <a:avLst/>
          </a:prstGeom>
          <a:noFill/>
          <a:ln/>
        </p:spPr>
        <p:txBody>
          <a:bodyPr wrap="square" lIns="0" tIns="0" rIns="0" bIns="0" rtlCol="0" anchor="t"/>
          <a:lstStyle/>
          <a:p>
            <a:pPr marL="0" indent="0" algn="l">
              <a:lnSpc>
                <a:spcPts val="2500"/>
              </a:lnSpc>
              <a:buNone/>
            </a:pPr>
            <a:r>
              <a:rPr lang="it-IT" sz="1550" noProof="0" dirty="0">
                <a:solidFill>
                  <a:srgbClr val="2B2E3C"/>
                </a:solidFill>
                <a:latin typeface="Open Sans" pitchFamily="34" charset="0"/>
                <a:ea typeface="Open Sans" pitchFamily="34" charset="-122"/>
                <a:cs typeface="Open Sans" pitchFamily="34" charset="-120"/>
              </a:rPr>
              <a:t>Generare automaticamente il rimborso dovuto sulla base dei parametri normativi.</a:t>
            </a:r>
            <a:endParaRPr lang="it-IT" sz="1550" noProof="0" dirty="0"/>
          </a:p>
        </p:txBody>
      </p:sp>
      <p:sp>
        <p:nvSpPr>
          <p:cNvPr id="12" name="Shape 7"/>
          <p:cNvSpPr/>
          <p:nvPr/>
        </p:nvSpPr>
        <p:spPr>
          <a:xfrm>
            <a:off x="2867777" y="4624447"/>
            <a:ext cx="450533" cy="450533"/>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13" name="Image 3" descr="preencoded.png"/>
          <p:cNvPicPr>
            <a:picLocks noChangeAspect="1"/>
          </p:cNvPicPr>
          <p:nvPr/>
        </p:nvPicPr>
        <p:blipFill>
          <a:blip r:embed="rId6"/>
          <a:stretch>
            <a:fillRect/>
          </a:stretch>
        </p:blipFill>
        <p:spPr>
          <a:xfrm>
            <a:off x="2972533" y="4641931"/>
            <a:ext cx="300276" cy="375404"/>
          </a:xfrm>
          <a:prstGeom prst="rect">
            <a:avLst/>
          </a:prstGeom>
        </p:spPr>
      </p:pic>
      <p:sp>
        <p:nvSpPr>
          <p:cNvPr id="14" name="Text 8"/>
          <p:cNvSpPr/>
          <p:nvPr/>
        </p:nvSpPr>
        <p:spPr>
          <a:xfrm>
            <a:off x="3492665" y="4534062"/>
            <a:ext cx="3406838" cy="312777"/>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Riduzione documenti in pdf</a:t>
            </a:r>
            <a:endParaRPr lang="it-IT" sz="1950" noProof="0" dirty="0"/>
          </a:p>
        </p:txBody>
      </p:sp>
      <p:sp>
        <p:nvSpPr>
          <p:cNvPr id="15" name="Text 9"/>
          <p:cNvSpPr/>
          <p:nvPr/>
        </p:nvSpPr>
        <p:spPr>
          <a:xfrm>
            <a:off x="3502919" y="4914492"/>
            <a:ext cx="10781238" cy="320397"/>
          </a:xfrm>
          <a:prstGeom prst="rect">
            <a:avLst/>
          </a:prstGeom>
          <a:noFill/>
          <a:ln/>
        </p:spPr>
        <p:txBody>
          <a:bodyPr wrap="none" lIns="0" tIns="0" rIns="0" bIns="0" rtlCol="0" anchor="t"/>
          <a:lstStyle/>
          <a:p>
            <a:pPr>
              <a:lnSpc>
                <a:spcPts val="2500"/>
              </a:lnSpc>
            </a:pPr>
            <a:r>
              <a:rPr lang="it-IT" sz="1550" noProof="0" dirty="0">
                <a:solidFill>
                  <a:srgbClr val="2B2E3C"/>
                </a:solidFill>
                <a:latin typeface="Open Sans" pitchFamily="34" charset="0"/>
                <a:ea typeface="Open Sans" pitchFamily="34" charset="-122"/>
                <a:cs typeface="Open Sans" pitchFamily="34" charset="-120"/>
              </a:rPr>
              <a:t>Limitare il carico documentale cartaceo ai soli documenti essenziali  (no cedolini, né Uniemens).</a:t>
            </a:r>
            <a:endParaRPr lang="it-IT" sz="1550" noProof="0" dirty="0"/>
          </a:p>
          <a:p>
            <a:pPr marL="0" indent="0" algn="l">
              <a:lnSpc>
                <a:spcPts val="2500"/>
              </a:lnSpc>
              <a:buNone/>
            </a:pPr>
            <a:endParaRPr lang="it-IT" sz="1550" noProof="0" dirty="0">
              <a:solidFill>
                <a:srgbClr val="2B2E3C"/>
              </a:solidFill>
              <a:latin typeface="Open Sans" pitchFamily="34" charset="0"/>
              <a:ea typeface="Open Sans" pitchFamily="34" charset="-122"/>
              <a:cs typeface="Open Sans" pitchFamily="34" charset="-120"/>
            </a:endParaRPr>
          </a:p>
        </p:txBody>
      </p:sp>
      <p:sp>
        <p:nvSpPr>
          <p:cNvPr id="16" name="Shape 10"/>
          <p:cNvSpPr/>
          <p:nvPr/>
        </p:nvSpPr>
        <p:spPr>
          <a:xfrm>
            <a:off x="2884509" y="6790779"/>
            <a:ext cx="450533" cy="450533"/>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17" name="Image 4" descr="preencoded.png"/>
          <p:cNvPicPr>
            <a:picLocks noChangeAspect="1"/>
          </p:cNvPicPr>
          <p:nvPr/>
        </p:nvPicPr>
        <p:blipFill>
          <a:blip r:embed="rId7"/>
          <a:stretch>
            <a:fillRect/>
          </a:stretch>
        </p:blipFill>
        <p:spPr>
          <a:xfrm>
            <a:off x="2948680" y="6791331"/>
            <a:ext cx="300276" cy="375404"/>
          </a:xfrm>
          <a:prstGeom prst="rect">
            <a:avLst/>
          </a:prstGeom>
        </p:spPr>
      </p:pic>
      <p:sp>
        <p:nvSpPr>
          <p:cNvPr id="18" name="Text 11"/>
          <p:cNvSpPr/>
          <p:nvPr/>
        </p:nvSpPr>
        <p:spPr>
          <a:xfrm>
            <a:off x="3514072" y="6806477"/>
            <a:ext cx="9141447" cy="312777"/>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Comunicazione più efficace per guidare gli adempimenti delle ApL</a:t>
            </a:r>
            <a:endParaRPr lang="it-IT" sz="1950" noProof="0" dirty="0"/>
          </a:p>
        </p:txBody>
      </p:sp>
      <p:sp>
        <p:nvSpPr>
          <p:cNvPr id="19" name="Text 12"/>
          <p:cNvSpPr/>
          <p:nvPr/>
        </p:nvSpPr>
        <p:spPr>
          <a:xfrm>
            <a:off x="3502919" y="7158948"/>
            <a:ext cx="10457844" cy="699404"/>
          </a:xfrm>
          <a:prstGeom prst="rect">
            <a:avLst/>
          </a:prstGeom>
          <a:noFill/>
          <a:ln/>
        </p:spPr>
        <p:txBody>
          <a:bodyPr wrap="square" lIns="0" tIns="0" rIns="0" bIns="0" rtlCol="0" anchor="t"/>
          <a:lstStyle/>
          <a:p>
            <a:pPr>
              <a:lnSpc>
                <a:spcPts val="2500"/>
              </a:lnSpc>
            </a:pPr>
            <a:r>
              <a:rPr lang="it-IT" sz="1550" noProof="0" dirty="0">
                <a:solidFill>
                  <a:srgbClr val="2B2E3C"/>
                </a:solidFill>
                <a:latin typeface="Open Sans" pitchFamily="34" charset="0"/>
                <a:ea typeface="Open Sans" pitchFamily="34" charset="-122"/>
                <a:cs typeface="Open Sans" pitchFamily="34" charset="-120"/>
              </a:rPr>
              <a:t>Piattaforma </a:t>
            </a:r>
            <a:r>
              <a:rPr lang="it-IT" sz="1400" noProof="0" dirty="0">
                <a:latin typeface="Verdana" panose="020B0604030504040204" pitchFamily="34" charset="0"/>
                <a:ea typeface="Verdana" panose="020B0604030504040204" pitchFamily="34" charset="0"/>
              </a:rPr>
              <a:t>«user friendly»  che guida gli adempimenti e segnali scadenze con l’invio di alert </a:t>
            </a:r>
            <a:endParaRPr lang="it-IT" sz="1550" noProof="0" dirty="0">
              <a:solidFill>
                <a:srgbClr val="2B2E3C"/>
              </a:solidFill>
              <a:latin typeface="Open Sans" pitchFamily="34" charset="0"/>
              <a:ea typeface="Open Sans" pitchFamily="34" charset="-122"/>
              <a:cs typeface="Open Sans" pitchFamily="34" charset="-120"/>
            </a:endParaRPr>
          </a:p>
          <a:p>
            <a:pPr>
              <a:lnSpc>
                <a:spcPts val="2500"/>
              </a:lnSpc>
            </a:pPr>
            <a:r>
              <a:rPr lang="it-IT" sz="1550" dirty="0">
                <a:solidFill>
                  <a:srgbClr val="2B2E3C"/>
                </a:solidFill>
                <a:latin typeface="Open Sans" pitchFamily="34" charset="0"/>
                <a:ea typeface="Open Sans" pitchFamily="34" charset="-122"/>
                <a:cs typeface="Open Sans" pitchFamily="34" charset="-120"/>
              </a:rPr>
              <a:t>Visibilità delle ApL su Storico documentale, documenti di sintesi sulle  valutazioni istruttorie/scambi di mail</a:t>
            </a:r>
          </a:p>
        </p:txBody>
      </p:sp>
      <p:sp>
        <p:nvSpPr>
          <p:cNvPr id="21" name="Shape 1">
            <a:extLst>
              <a:ext uri="{FF2B5EF4-FFF2-40B4-BE49-F238E27FC236}">
                <a16:creationId xmlns:a16="http://schemas.microsoft.com/office/drawing/2014/main" id="{8EF1C2D4-CA1F-6B52-4992-09E392A83D04}"/>
              </a:ext>
            </a:extLst>
          </p:cNvPr>
          <p:cNvSpPr/>
          <p:nvPr/>
        </p:nvSpPr>
        <p:spPr>
          <a:xfrm>
            <a:off x="2824013" y="1186558"/>
            <a:ext cx="450533" cy="450533"/>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20" name="Image 1" descr="Abaco contorno">
            <a:extLst>
              <a:ext uri="{FF2B5EF4-FFF2-40B4-BE49-F238E27FC236}">
                <a16:creationId xmlns:a16="http://schemas.microsoft.com/office/drawing/2014/main" id="{C0514EFC-A3DE-A0E4-2A83-820B843AF723}"/>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2844404" y="1191926"/>
            <a:ext cx="450533" cy="506395"/>
          </a:xfrm>
          <a:prstGeom prst="rect">
            <a:avLst/>
          </a:prstGeom>
        </p:spPr>
      </p:pic>
      <p:sp>
        <p:nvSpPr>
          <p:cNvPr id="22" name="Text 2">
            <a:extLst>
              <a:ext uri="{FF2B5EF4-FFF2-40B4-BE49-F238E27FC236}">
                <a16:creationId xmlns:a16="http://schemas.microsoft.com/office/drawing/2014/main" id="{11EBE279-4270-AB04-CEA5-486897DBBAFF}"/>
              </a:ext>
            </a:extLst>
          </p:cNvPr>
          <p:cNvSpPr/>
          <p:nvPr/>
        </p:nvSpPr>
        <p:spPr>
          <a:xfrm>
            <a:off x="3495725" y="1191926"/>
            <a:ext cx="8938239" cy="336527"/>
          </a:xfrm>
          <a:prstGeom prst="rect">
            <a:avLst/>
          </a:prstGeom>
          <a:noFill/>
          <a:ln/>
        </p:spPr>
        <p:txBody>
          <a:bodyPr wrap="none" lIns="0" tIns="0" rIns="0" bIns="0" rtlCol="0" anchor="t"/>
          <a:lstStyle/>
          <a:p>
            <a:pPr>
              <a:lnSpc>
                <a:spcPts val="2450"/>
              </a:lnSpc>
            </a:pPr>
            <a:r>
              <a:rPr lang="it-IT" sz="1950" noProof="0" dirty="0">
                <a:solidFill>
                  <a:srgbClr val="2B2E3C"/>
                </a:solidFill>
                <a:latin typeface="Bitter Medium"/>
                <a:ea typeface="Bitter Medium" pitchFamily="34" charset="-122"/>
                <a:cs typeface="Bitter Medium" pitchFamily="34" charset="-120"/>
              </a:rPr>
              <a:t>Presentazione </a:t>
            </a:r>
            <a:r>
              <a:rPr lang="it-IT" sz="1950" dirty="0">
                <a:solidFill>
                  <a:srgbClr val="2B2E3C"/>
                </a:solidFill>
                <a:latin typeface="Bitter Medium"/>
                <a:ea typeface="Bitter Medium" pitchFamily="34" charset="-122"/>
                <a:cs typeface="Bitter Medium" pitchFamily="34" charset="-120"/>
              </a:rPr>
              <a:t>semplificata dell'istanza mediante flusso dati</a:t>
            </a:r>
            <a:endParaRPr lang="it-IT" sz="1950" noProof="0" dirty="0">
              <a:latin typeface="Bitter Medium"/>
            </a:endParaRPr>
          </a:p>
        </p:txBody>
      </p:sp>
      <p:sp>
        <p:nvSpPr>
          <p:cNvPr id="23" name="Text 3">
            <a:extLst>
              <a:ext uri="{FF2B5EF4-FFF2-40B4-BE49-F238E27FC236}">
                <a16:creationId xmlns:a16="http://schemas.microsoft.com/office/drawing/2014/main" id="{0D1C79E6-8880-74B8-5CFD-D47F3DB5C2FF}"/>
              </a:ext>
            </a:extLst>
          </p:cNvPr>
          <p:cNvSpPr/>
          <p:nvPr/>
        </p:nvSpPr>
        <p:spPr>
          <a:xfrm>
            <a:off x="3492665" y="1534592"/>
            <a:ext cx="10561932" cy="640794"/>
          </a:xfrm>
          <a:prstGeom prst="rect">
            <a:avLst/>
          </a:prstGeom>
          <a:noFill/>
          <a:ln/>
        </p:spPr>
        <p:txBody>
          <a:bodyPr wrap="square" lIns="0" tIns="0" rIns="0" bIns="0" rtlCol="0" anchor="t"/>
          <a:lstStyle/>
          <a:p>
            <a:pPr>
              <a:lnSpc>
                <a:spcPts val="2500"/>
              </a:lnSpc>
            </a:pPr>
            <a:r>
              <a:rPr lang="it-IT" sz="1550" noProof="0" dirty="0">
                <a:solidFill>
                  <a:srgbClr val="2B2E3C"/>
                </a:solidFill>
                <a:latin typeface="Open Sans" pitchFamily="34" charset="0"/>
                <a:ea typeface="Open Sans" pitchFamily="34" charset="-122"/>
                <a:cs typeface="Open Sans" pitchFamily="34" charset="-120"/>
              </a:rPr>
              <a:t>Trasmettere i dati obbligatori per il rimborso, estratti direttamente dai gestionali paghe APL</a:t>
            </a:r>
          </a:p>
        </p:txBody>
      </p:sp>
      <p:sp>
        <p:nvSpPr>
          <p:cNvPr id="43" name="Shape 7">
            <a:extLst>
              <a:ext uri="{FF2B5EF4-FFF2-40B4-BE49-F238E27FC236}">
                <a16:creationId xmlns:a16="http://schemas.microsoft.com/office/drawing/2014/main" id="{BD59B0B5-7BC6-7ED8-6FF6-0F409091D783}"/>
              </a:ext>
            </a:extLst>
          </p:cNvPr>
          <p:cNvSpPr/>
          <p:nvPr/>
        </p:nvSpPr>
        <p:spPr>
          <a:xfrm>
            <a:off x="2855642" y="5668007"/>
            <a:ext cx="503356" cy="450534"/>
          </a:xfrm>
          <a:prstGeom prst="roundRect">
            <a:avLst>
              <a:gd name="adj" fmla="val 18668"/>
            </a:avLst>
          </a:prstGeom>
          <a:solidFill>
            <a:srgbClr val="FCE2CF"/>
          </a:solidFill>
          <a:ln w="7620">
            <a:solidFill>
              <a:srgbClr val="E2C8B5"/>
            </a:solidFill>
            <a:prstDash val="solid"/>
          </a:ln>
        </p:spPr>
        <p:txBody>
          <a:bodyPr/>
          <a:lstStyle/>
          <a:p>
            <a:endParaRPr lang="it-IT" noProof="0" dirty="0"/>
          </a:p>
        </p:txBody>
      </p:sp>
      <p:pic>
        <p:nvPicPr>
          <p:cNvPr id="45" name="Elemento grafico 44" descr="Orologio contorno">
            <a:extLst>
              <a:ext uri="{FF2B5EF4-FFF2-40B4-BE49-F238E27FC236}">
                <a16:creationId xmlns:a16="http://schemas.microsoft.com/office/drawing/2014/main" id="{AC42C59B-1F6A-9206-8765-8879B162AF0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904762" y="5638150"/>
            <a:ext cx="450533" cy="450533"/>
          </a:xfrm>
          <a:prstGeom prst="rect">
            <a:avLst/>
          </a:prstGeom>
        </p:spPr>
      </p:pic>
      <p:sp>
        <p:nvSpPr>
          <p:cNvPr id="46" name="Text 8">
            <a:extLst>
              <a:ext uri="{FF2B5EF4-FFF2-40B4-BE49-F238E27FC236}">
                <a16:creationId xmlns:a16="http://schemas.microsoft.com/office/drawing/2014/main" id="{5317ED25-A958-926C-5E06-85EDC222443F}"/>
              </a:ext>
            </a:extLst>
          </p:cNvPr>
          <p:cNvSpPr/>
          <p:nvPr/>
        </p:nvSpPr>
        <p:spPr>
          <a:xfrm>
            <a:off x="3502919" y="5572444"/>
            <a:ext cx="10258237" cy="312777"/>
          </a:xfrm>
          <a:prstGeom prst="rect">
            <a:avLst/>
          </a:prstGeom>
          <a:noFill/>
          <a:ln/>
        </p:spPr>
        <p:txBody>
          <a:bodyPr wrap="none" lIns="0" tIns="0" rIns="0" bIns="0" rtlCol="0" anchor="t"/>
          <a:lstStyle/>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Tempi certi  per la presentazione completa delle istanze e presa in carico del Fondo</a:t>
            </a:r>
          </a:p>
          <a:p>
            <a:pPr marL="0" indent="0" algn="l">
              <a:lnSpc>
                <a:spcPts val="2450"/>
              </a:lnSpc>
              <a:buNone/>
            </a:pPr>
            <a:r>
              <a:rPr lang="it-IT" sz="1950" noProof="0" dirty="0">
                <a:solidFill>
                  <a:srgbClr val="2B2E3C"/>
                </a:solidFill>
                <a:latin typeface="Bitter Medium" pitchFamily="34" charset="0"/>
                <a:ea typeface="Bitter Medium" pitchFamily="34" charset="-122"/>
                <a:cs typeface="Bitter Medium" pitchFamily="34" charset="-120"/>
              </a:rPr>
              <a:t> </a:t>
            </a:r>
            <a:endParaRPr lang="it-IT" sz="1950" noProof="0" dirty="0"/>
          </a:p>
        </p:txBody>
      </p:sp>
      <p:sp>
        <p:nvSpPr>
          <p:cNvPr id="47" name="Text 9">
            <a:extLst>
              <a:ext uri="{FF2B5EF4-FFF2-40B4-BE49-F238E27FC236}">
                <a16:creationId xmlns:a16="http://schemas.microsoft.com/office/drawing/2014/main" id="{EADFBCD9-1AE7-C8A1-B4E8-6CE8DD770767}"/>
              </a:ext>
            </a:extLst>
          </p:cNvPr>
          <p:cNvSpPr/>
          <p:nvPr/>
        </p:nvSpPr>
        <p:spPr>
          <a:xfrm>
            <a:off x="3521032" y="5866952"/>
            <a:ext cx="10781238" cy="656671"/>
          </a:xfrm>
          <a:prstGeom prst="rect">
            <a:avLst/>
          </a:prstGeom>
          <a:noFill/>
          <a:ln/>
        </p:spPr>
        <p:txBody>
          <a:bodyPr wrap="none" lIns="0" tIns="0" rIns="0" bIns="0" rtlCol="0" anchor="t"/>
          <a:lstStyle/>
          <a:p>
            <a:pPr>
              <a:lnSpc>
                <a:spcPts val="2500"/>
              </a:lnSpc>
            </a:pPr>
            <a:r>
              <a:rPr lang="it-IT" sz="1550" noProof="0" dirty="0">
                <a:solidFill>
                  <a:srgbClr val="2B2E3C"/>
                </a:solidFill>
                <a:latin typeface="Open Sans" pitchFamily="34" charset="0"/>
                <a:ea typeface="Open Sans" pitchFamily="34" charset="-122"/>
                <a:cs typeface="Open Sans" pitchFamily="34" charset="-120"/>
              </a:rPr>
              <a:t>Le istanze fuori termine vengono considerate non ammissibili</a:t>
            </a:r>
            <a:r>
              <a:rPr lang="it-IT" sz="1550" dirty="0">
                <a:solidFill>
                  <a:srgbClr val="2B2E3C"/>
                </a:solidFill>
                <a:latin typeface="Open Sans" pitchFamily="34" charset="0"/>
                <a:ea typeface="Open Sans" pitchFamily="34" charset="-122"/>
                <a:cs typeface="Open Sans" pitchFamily="34" charset="-120"/>
              </a:rPr>
              <a:t>.</a:t>
            </a:r>
            <a:endParaRPr lang="it-IT" sz="1550" noProof="0" dirty="0">
              <a:solidFill>
                <a:srgbClr val="2B2E3C"/>
              </a:solidFill>
              <a:latin typeface="Open Sans" pitchFamily="34" charset="0"/>
              <a:ea typeface="Open Sans" pitchFamily="34" charset="-122"/>
              <a:cs typeface="Open Sans" pitchFamily="34" charset="-120"/>
            </a:endParaRPr>
          </a:p>
          <a:p>
            <a:pPr>
              <a:lnSpc>
                <a:spcPts val="2500"/>
              </a:lnSpc>
            </a:pPr>
            <a:r>
              <a:rPr lang="it-IT" sz="1550" noProof="0" dirty="0">
                <a:solidFill>
                  <a:srgbClr val="2B2E3C"/>
                </a:solidFill>
                <a:latin typeface="Open Sans" pitchFamily="34" charset="0"/>
                <a:ea typeface="Open Sans" pitchFamily="34" charset="-122"/>
                <a:cs typeface="Open Sans" pitchFamily="34" charset="-120"/>
              </a:rPr>
              <a:t>Prevedere un contatore anche per la lavorazione del Fondo.</a:t>
            </a:r>
          </a:p>
          <a:p>
            <a:pPr marL="0" indent="0" algn="l">
              <a:lnSpc>
                <a:spcPts val="2500"/>
              </a:lnSpc>
              <a:buNone/>
            </a:pPr>
            <a:endParaRPr lang="it-IT" sz="1550" noProof="0" dirty="0">
              <a:solidFill>
                <a:srgbClr val="2B2E3C"/>
              </a:solidFill>
              <a:latin typeface="Open Sans" pitchFamily="34" charset="0"/>
              <a:ea typeface="Open Sans" pitchFamily="34" charset="-122"/>
              <a:cs typeface="Open Sans"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04156" y="357048"/>
            <a:ext cx="12586066" cy="695672"/>
          </a:xfrm>
          <a:prstGeom prst="rect">
            <a:avLst/>
          </a:prstGeom>
          <a:noFill/>
          <a:ln/>
        </p:spPr>
        <p:txBody>
          <a:bodyPr wrap="none" lIns="0" tIns="0" rIns="0" bIns="0" rtlCol="0" anchor="t"/>
          <a:lstStyle/>
          <a:p>
            <a:pPr marL="0" indent="0" algn="ctr">
              <a:lnSpc>
                <a:spcPts val="5550"/>
              </a:lnSpc>
              <a:buNone/>
            </a:pPr>
            <a:r>
              <a:rPr lang="it-IT" sz="4000" noProof="0" dirty="0">
                <a:solidFill>
                  <a:srgbClr val="2C3F42"/>
                </a:solidFill>
                <a:latin typeface="Bitter Medium" pitchFamily="34" charset="0"/>
                <a:ea typeface="Bitter Medium" pitchFamily="34" charset="-122"/>
                <a:cs typeface="Bitter Medium" pitchFamily="34" charset="-120"/>
              </a:rPr>
              <a:t>Aspetti invariati della procedura e novità </a:t>
            </a:r>
            <a:r>
              <a:rPr lang="it-IT" sz="4000" dirty="0">
                <a:solidFill>
                  <a:srgbClr val="2C3F42"/>
                </a:solidFill>
                <a:latin typeface="Bitter Medium" pitchFamily="34" charset="0"/>
                <a:ea typeface="Bitter Medium" pitchFamily="34" charset="-122"/>
                <a:cs typeface="Bitter Medium" pitchFamily="34" charset="-120"/>
              </a:rPr>
              <a:t>approvate</a:t>
            </a:r>
            <a:endParaRPr lang="it-IT" sz="4000" noProof="0" dirty="0"/>
          </a:p>
        </p:txBody>
      </p:sp>
      <p:sp>
        <p:nvSpPr>
          <p:cNvPr id="10" name="Figura a mano libera: forma 9">
            <a:extLst>
              <a:ext uri="{FF2B5EF4-FFF2-40B4-BE49-F238E27FC236}">
                <a16:creationId xmlns:a16="http://schemas.microsoft.com/office/drawing/2014/main" id="{0100A696-D614-BCD0-8A00-B8D184624426}"/>
              </a:ext>
            </a:extLst>
          </p:cNvPr>
          <p:cNvSpPr/>
          <p:nvPr/>
        </p:nvSpPr>
        <p:spPr>
          <a:xfrm>
            <a:off x="1370298" y="3751772"/>
            <a:ext cx="4891472"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SzPct val="100000"/>
              <a:buNone/>
            </a:pPr>
            <a:r>
              <a:rPr lang="it-IT" sz="2000" kern="1200" noProof="0" dirty="0">
                <a:solidFill>
                  <a:srgbClr val="2B2E3C"/>
                </a:solidFill>
                <a:latin typeface="Open Sans" pitchFamily="34" charset="0"/>
                <a:ea typeface="Open Sans" pitchFamily="34" charset="-122"/>
                <a:cs typeface="Open Sans" pitchFamily="34" charset="-120"/>
              </a:rPr>
              <a:t>Procedure</a:t>
            </a:r>
            <a:r>
              <a:rPr lang="it-IT" sz="1800" kern="1200" noProof="0" dirty="0">
                <a:solidFill>
                  <a:srgbClr val="2B2E3C"/>
                </a:solidFill>
                <a:latin typeface="Open Sans" pitchFamily="34" charset="0"/>
                <a:ea typeface="Open Sans" pitchFamily="34" charset="-122"/>
                <a:cs typeface="Open Sans" pitchFamily="34" charset="-120"/>
              </a:rPr>
              <a:t> </a:t>
            </a:r>
            <a:r>
              <a:rPr lang="it-IT" sz="2000" kern="1200" noProof="0" dirty="0">
                <a:solidFill>
                  <a:srgbClr val="2B2E3C"/>
                </a:solidFill>
                <a:latin typeface="Open Sans" pitchFamily="34" charset="0"/>
                <a:ea typeface="Open Sans" pitchFamily="34" charset="-122"/>
                <a:cs typeface="Open Sans" pitchFamily="34" charset="-120"/>
              </a:rPr>
              <a:t>sindacali</a:t>
            </a:r>
            <a:r>
              <a:rPr lang="it-IT" sz="1800" kern="1200" noProof="0" dirty="0">
                <a:solidFill>
                  <a:srgbClr val="2B2E3C"/>
                </a:solidFill>
                <a:latin typeface="Open Sans" pitchFamily="34" charset="0"/>
                <a:ea typeface="Open Sans" pitchFamily="34" charset="-122"/>
                <a:cs typeface="Open Sans" pitchFamily="34" charset="-120"/>
              </a:rPr>
              <a:t> APL/OO.SS.</a:t>
            </a:r>
            <a:endParaRPr lang="it-IT" sz="1800" kern="1200" noProof="0" dirty="0"/>
          </a:p>
        </p:txBody>
      </p:sp>
      <p:grpSp>
        <p:nvGrpSpPr>
          <p:cNvPr id="29" name="Gruppo 28">
            <a:extLst>
              <a:ext uri="{FF2B5EF4-FFF2-40B4-BE49-F238E27FC236}">
                <a16:creationId xmlns:a16="http://schemas.microsoft.com/office/drawing/2014/main" id="{5815733D-33C8-4F7C-4C8B-DFD50827E748}"/>
              </a:ext>
            </a:extLst>
          </p:cNvPr>
          <p:cNvGrpSpPr/>
          <p:nvPr/>
        </p:nvGrpSpPr>
        <p:grpSpPr>
          <a:xfrm>
            <a:off x="1185334" y="1433690"/>
            <a:ext cx="12074768" cy="6043820"/>
            <a:chOff x="1387714" y="1695938"/>
            <a:chExt cx="11083541" cy="5781571"/>
          </a:xfrm>
        </p:grpSpPr>
        <p:grpSp>
          <p:nvGrpSpPr>
            <p:cNvPr id="28" name="Gruppo 27">
              <a:extLst>
                <a:ext uri="{FF2B5EF4-FFF2-40B4-BE49-F238E27FC236}">
                  <a16:creationId xmlns:a16="http://schemas.microsoft.com/office/drawing/2014/main" id="{EEEEC692-C28B-6B3E-133A-6956DCE51A3C}"/>
                </a:ext>
              </a:extLst>
            </p:cNvPr>
            <p:cNvGrpSpPr/>
            <p:nvPr/>
          </p:nvGrpSpPr>
          <p:grpSpPr>
            <a:xfrm>
              <a:off x="1387714" y="1695938"/>
              <a:ext cx="5259700" cy="1111592"/>
              <a:chOff x="1387714" y="1695938"/>
              <a:chExt cx="5259700" cy="1111592"/>
            </a:xfrm>
          </p:grpSpPr>
          <p:sp>
            <p:nvSpPr>
              <p:cNvPr id="4" name="Rettangolo 3">
                <a:extLst>
                  <a:ext uri="{FF2B5EF4-FFF2-40B4-BE49-F238E27FC236}">
                    <a16:creationId xmlns:a16="http://schemas.microsoft.com/office/drawing/2014/main" id="{71BC8B38-AEC9-D981-9A8F-900006461196}"/>
                  </a:ext>
                </a:extLst>
              </p:cNvPr>
              <p:cNvSpPr/>
              <p:nvPr/>
            </p:nvSpPr>
            <p:spPr>
              <a:xfrm>
                <a:off x="1387714" y="1939513"/>
                <a:ext cx="5259647" cy="618782"/>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it-IT"/>
              </a:p>
            </p:txBody>
          </p:sp>
          <p:sp>
            <p:nvSpPr>
              <p:cNvPr id="6" name="Figura a mano libera: forma 5">
                <a:extLst>
                  <a:ext uri="{FF2B5EF4-FFF2-40B4-BE49-F238E27FC236}">
                    <a16:creationId xmlns:a16="http://schemas.microsoft.com/office/drawing/2014/main" id="{8D97781D-B1F0-08BC-9DBB-74475765A044}"/>
                  </a:ext>
                </a:extLst>
              </p:cNvPr>
              <p:cNvSpPr/>
              <p:nvPr/>
            </p:nvSpPr>
            <p:spPr>
              <a:xfrm>
                <a:off x="1387767" y="1695938"/>
                <a:ext cx="5259647" cy="1111592"/>
              </a:xfrm>
              <a:custGeom>
                <a:avLst/>
                <a:gdLst>
                  <a:gd name="connsiteX0" fmla="*/ 0 w 5259647"/>
                  <a:gd name="connsiteY0" fmla="*/ 0 h 1111592"/>
                  <a:gd name="connsiteX1" fmla="*/ 5259647 w 5259647"/>
                  <a:gd name="connsiteY1" fmla="*/ 0 h 1111592"/>
                  <a:gd name="connsiteX2" fmla="*/ 5259647 w 5259647"/>
                  <a:gd name="connsiteY2" fmla="*/ 1111592 h 1111592"/>
                  <a:gd name="connsiteX3" fmla="*/ 0 w 5259647"/>
                  <a:gd name="connsiteY3" fmla="*/ 1111592 h 1111592"/>
                  <a:gd name="connsiteX4" fmla="*/ 0 w 5259647"/>
                  <a:gd name="connsiteY4" fmla="*/ 0 h 111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647" h="1111592">
                    <a:moveTo>
                      <a:pt x="0" y="0"/>
                    </a:moveTo>
                    <a:lnTo>
                      <a:pt x="5259647" y="0"/>
                    </a:lnTo>
                    <a:lnTo>
                      <a:pt x="5259647" y="1111592"/>
                    </a:lnTo>
                    <a:lnTo>
                      <a:pt x="0" y="11115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noProof="0" dirty="0"/>
                  <a:t>Elementi che restano invariati</a:t>
                </a:r>
              </a:p>
            </p:txBody>
          </p:sp>
        </p:grpSp>
        <p:sp>
          <p:nvSpPr>
            <p:cNvPr id="7" name="Rettangolo 6">
              <a:extLst>
                <a:ext uri="{FF2B5EF4-FFF2-40B4-BE49-F238E27FC236}">
                  <a16:creationId xmlns:a16="http://schemas.microsoft.com/office/drawing/2014/main" id="{D23F6751-4170-476A-5686-32C7BF65FC7C}"/>
                </a:ext>
              </a:extLst>
            </p:cNvPr>
            <p:cNvSpPr/>
            <p:nvPr/>
          </p:nvSpPr>
          <p:spPr>
            <a:xfrm>
              <a:off x="1387767" y="3108251"/>
              <a:ext cx="386383" cy="386383"/>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Figura a mano libera: forma 7">
              <a:extLst>
                <a:ext uri="{FF2B5EF4-FFF2-40B4-BE49-F238E27FC236}">
                  <a16:creationId xmlns:a16="http://schemas.microsoft.com/office/drawing/2014/main" id="{78C1991B-2891-9217-D516-56B34D53CF0A}"/>
                </a:ext>
              </a:extLst>
            </p:cNvPr>
            <p:cNvSpPr/>
            <p:nvPr/>
          </p:nvSpPr>
          <p:spPr>
            <a:xfrm>
              <a:off x="1633281" y="2851113"/>
              <a:ext cx="4891472"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SzPct val="100000"/>
                <a:buNone/>
              </a:pPr>
              <a:r>
                <a:rPr lang="it-IT" sz="2000" kern="1200" noProof="0" dirty="0">
                  <a:solidFill>
                    <a:srgbClr val="2B2E3C"/>
                  </a:solidFill>
                  <a:latin typeface="Open Sans" pitchFamily="34" charset="0"/>
                  <a:ea typeface="Open Sans" pitchFamily="34" charset="-122"/>
                  <a:cs typeface="Open Sans" pitchFamily="34" charset="-120"/>
                </a:rPr>
                <a:t>Requisiti delle prestazioni e misura </a:t>
              </a:r>
              <a:endParaRPr lang="it-IT" sz="2000" kern="1200" noProof="0" dirty="0"/>
            </a:p>
          </p:txBody>
        </p:sp>
        <p:sp>
          <p:nvSpPr>
            <p:cNvPr id="9" name="Rettangolo 8">
              <a:extLst>
                <a:ext uri="{FF2B5EF4-FFF2-40B4-BE49-F238E27FC236}">
                  <a16:creationId xmlns:a16="http://schemas.microsoft.com/office/drawing/2014/main" id="{6F2B6500-2F26-B744-BCBA-0F9B5F2F6181}"/>
                </a:ext>
              </a:extLst>
            </p:cNvPr>
            <p:cNvSpPr/>
            <p:nvPr/>
          </p:nvSpPr>
          <p:spPr>
            <a:xfrm>
              <a:off x="1387767" y="4008912"/>
              <a:ext cx="386383" cy="386383"/>
            </a:xfrm>
            <a:prstGeom prst="rect">
              <a:avLst/>
            </a:prstGeom>
          </p:spPr>
          <p:style>
            <a:lnRef idx="2">
              <a:schemeClr val="accent4">
                <a:hueOff val="1400127"/>
                <a:satOff val="-5825"/>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1" name="Rettangolo 10">
              <a:extLst>
                <a:ext uri="{FF2B5EF4-FFF2-40B4-BE49-F238E27FC236}">
                  <a16:creationId xmlns:a16="http://schemas.microsoft.com/office/drawing/2014/main" id="{41D00176-728B-80CF-CA9C-D3CB5BF64D8E}"/>
                </a:ext>
              </a:extLst>
            </p:cNvPr>
            <p:cNvSpPr/>
            <p:nvPr/>
          </p:nvSpPr>
          <p:spPr>
            <a:xfrm>
              <a:off x="1387767" y="4909572"/>
              <a:ext cx="386383" cy="386383"/>
            </a:xfrm>
            <a:prstGeom prst="rect">
              <a:avLst/>
            </a:prstGeom>
          </p:spPr>
          <p:style>
            <a:lnRef idx="2">
              <a:schemeClr val="accent4">
                <a:hueOff val="2800255"/>
                <a:satOff val="-11651"/>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2" name="Figura a mano libera: forma 11">
              <a:extLst>
                <a:ext uri="{FF2B5EF4-FFF2-40B4-BE49-F238E27FC236}">
                  <a16:creationId xmlns:a16="http://schemas.microsoft.com/office/drawing/2014/main" id="{103C0BBB-B90C-CDCA-6E54-6C7C222D2FD1}"/>
                </a:ext>
              </a:extLst>
            </p:cNvPr>
            <p:cNvSpPr/>
            <p:nvPr/>
          </p:nvSpPr>
          <p:spPr>
            <a:xfrm>
              <a:off x="1936773" y="4728896"/>
              <a:ext cx="4891472"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defTabSz="800100">
                <a:lnSpc>
                  <a:spcPct val="90000"/>
                </a:lnSpc>
                <a:spcBef>
                  <a:spcPct val="0"/>
                </a:spcBef>
                <a:spcAft>
                  <a:spcPct val="35000"/>
                </a:spcAft>
                <a:buSzPct val="100000"/>
                <a:buNone/>
              </a:pPr>
              <a:r>
                <a:rPr lang="it-IT" sz="2000" kern="1200" noProof="0" dirty="0">
                  <a:solidFill>
                    <a:srgbClr val="2B2E3C"/>
                  </a:solidFill>
                  <a:latin typeface="Open Sans" pitchFamily="34" charset="0"/>
                  <a:ea typeface="Open Sans" pitchFamily="34" charset="-122"/>
                  <a:cs typeface="Open Sans" pitchFamily="34" charset="-120"/>
                </a:rPr>
                <a:t>Verifiche dell'avvio della fase sindacale </a:t>
              </a:r>
            </a:p>
            <a:p>
              <a:pPr marL="0" lvl="0" indent="0" defTabSz="800100">
                <a:lnSpc>
                  <a:spcPct val="90000"/>
                </a:lnSpc>
                <a:spcBef>
                  <a:spcPct val="0"/>
                </a:spcBef>
                <a:spcAft>
                  <a:spcPct val="35000"/>
                </a:spcAft>
                <a:buSzPct val="100000"/>
                <a:buNone/>
              </a:pPr>
              <a:r>
                <a:rPr lang="it-IT" sz="2000" kern="1200" noProof="0" dirty="0">
                  <a:solidFill>
                    <a:srgbClr val="2B2E3C"/>
                  </a:solidFill>
                  <a:latin typeface="Open Sans" pitchFamily="34" charset="0"/>
                  <a:ea typeface="Open Sans" pitchFamily="34" charset="-122"/>
                  <a:cs typeface="Open Sans" pitchFamily="34" charset="-120"/>
                </a:rPr>
                <a:t>attraverso idonea documentazione </a:t>
              </a:r>
              <a:endParaRPr lang="it-IT" sz="2000" kern="1200" noProof="0" dirty="0"/>
            </a:p>
          </p:txBody>
        </p:sp>
        <p:grpSp>
          <p:nvGrpSpPr>
            <p:cNvPr id="27" name="Gruppo 26">
              <a:extLst>
                <a:ext uri="{FF2B5EF4-FFF2-40B4-BE49-F238E27FC236}">
                  <a16:creationId xmlns:a16="http://schemas.microsoft.com/office/drawing/2014/main" id="{017D027B-A70A-3FFF-2ADF-4AF889C2AD1A}"/>
                </a:ext>
              </a:extLst>
            </p:cNvPr>
            <p:cNvGrpSpPr/>
            <p:nvPr/>
          </p:nvGrpSpPr>
          <p:grpSpPr>
            <a:xfrm>
              <a:off x="6910450" y="1849305"/>
              <a:ext cx="5259700" cy="931176"/>
              <a:chOff x="6910397" y="1939513"/>
              <a:chExt cx="5259700" cy="931176"/>
            </a:xfrm>
          </p:grpSpPr>
          <p:sp>
            <p:nvSpPr>
              <p:cNvPr id="13" name="Rettangolo 12">
                <a:extLst>
                  <a:ext uri="{FF2B5EF4-FFF2-40B4-BE49-F238E27FC236}">
                    <a16:creationId xmlns:a16="http://schemas.microsoft.com/office/drawing/2014/main" id="{EA6BD7D7-8B6F-7C4F-07DD-B94F88AC1719}"/>
                  </a:ext>
                </a:extLst>
              </p:cNvPr>
              <p:cNvSpPr/>
              <p:nvPr/>
            </p:nvSpPr>
            <p:spPr>
              <a:xfrm>
                <a:off x="6910450" y="2045716"/>
                <a:ext cx="5259647" cy="618782"/>
              </a:xfrm>
              <a:prstGeom prst="rect">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it-IT"/>
              </a:p>
            </p:txBody>
          </p:sp>
          <p:sp>
            <p:nvSpPr>
              <p:cNvPr id="15" name="Figura a mano libera: forma 14">
                <a:extLst>
                  <a:ext uri="{FF2B5EF4-FFF2-40B4-BE49-F238E27FC236}">
                    <a16:creationId xmlns:a16="http://schemas.microsoft.com/office/drawing/2014/main" id="{8F0A35DD-4063-033B-3213-CC510EE0338B}"/>
                  </a:ext>
                </a:extLst>
              </p:cNvPr>
              <p:cNvSpPr/>
              <p:nvPr/>
            </p:nvSpPr>
            <p:spPr>
              <a:xfrm>
                <a:off x="6910397" y="1939513"/>
                <a:ext cx="5259647" cy="931176"/>
              </a:xfrm>
              <a:custGeom>
                <a:avLst/>
                <a:gdLst>
                  <a:gd name="connsiteX0" fmla="*/ 0 w 5259647"/>
                  <a:gd name="connsiteY0" fmla="*/ 0 h 1111592"/>
                  <a:gd name="connsiteX1" fmla="*/ 5259647 w 5259647"/>
                  <a:gd name="connsiteY1" fmla="*/ 0 h 1111592"/>
                  <a:gd name="connsiteX2" fmla="*/ 5259647 w 5259647"/>
                  <a:gd name="connsiteY2" fmla="*/ 1111592 h 1111592"/>
                  <a:gd name="connsiteX3" fmla="*/ 0 w 5259647"/>
                  <a:gd name="connsiteY3" fmla="*/ 1111592 h 1111592"/>
                  <a:gd name="connsiteX4" fmla="*/ 0 w 5259647"/>
                  <a:gd name="connsiteY4" fmla="*/ 0 h 111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647" h="1111592">
                    <a:moveTo>
                      <a:pt x="0" y="0"/>
                    </a:moveTo>
                    <a:lnTo>
                      <a:pt x="5259647" y="0"/>
                    </a:lnTo>
                    <a:lnTo>
                      <a:pt x="5259647" y="1111592"/>
                    </a:lnTo>
                    <a:lnTo>
                      <a:pt x="0" y="11115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noProof="0" dirty="0">
                    <a:solidFill>
                      <a:prstClr val="black">
                        <a:hueOff val="0"/>
                        <a:satOff val="0"/>
                        <a:lumOff val="0"/>
                        <a:alphaOff val="0"/>
                      </a:prstClr>
                    </a:solidFill>
                    <a:latin typeface="Calibri" panose="020F0502020204030204"/>
                    <a:ea typeface="+mn-ea"/>
                    <a:cs typeface="+mn-cs"/>
                  </a:rPr>
                  <a:t>Principali novità proposte</a:t>
                </a:r>
              </a:p>
            </p:txBody>
          </p:sp>
        </p:grpSp>
        <p:sp>
          <p:nvSpPr>
            <p:cNvPr id="17" name="Rettangolo 16">
              <a:extLst>
                <a:ext uri="{FF2B5EF4-FFF2-40B4-BE49-F238E27FC236}">
                  <a16:creationId xmlns:a16="http://schemas.microsoft.com/office/drawing/2014/main" id="{F356AC77-5D30-FDBE-B5C0-5E0AE5532F81}"/>
                </a:ext>
              </a:extLst>
            </p:cNvPr>
            <p:cNvSpPr/>
            <p:nvPr/>
          </p:nvSpPr>
          <p:spPr>
            <a:xfrm>
              <a:off x="7086556" y="3108251"/>
              <a:ext cx="386383" cy="386383"/>
            </a:xfrm>
            <a:prstGeom prst="rect">
              <a:avLst/>
            </a:prstGeom>
          </p:spPr>
          <p:style>
            <a:lnRef idx="2">
              <a:schemeClr val="accent4">
                <a:hueOff val="4200382"/>
                <a:satOff val="-17476"/>
                <a:lumOff val="411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8" name="Figura a mano libera: forma 17">
              <a:extLst>
                <a:ext uri="{FF2B5EF4-FFF2-40B4-BE49-F238E27FC236}">
                  <a16:creationId xmlns:a16="http://schemas.microsoft.com/office/drawing/2014/main" id="{FD6ABFDB-D7B7-324D-A610-C3E9DFFD4A09}"/>
                </a:ext>
              </a:extLst>
            </p:cNvPr>
            <p:cNvSpPr/>
            <p:nvPr/>
          </p:nvSpPr>
          <p:spPr>
            <a:xfrm>
              <a:off x="7415496" y="2958415"/>
              <a:ext cx="4937045"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just" defTabSz="844550">
                <a:lnSpc>
                  <a:spcPct val="90000"/>
                </a:lnSpc>
                <a:spcBef>
                  <a:spcPct val="0"/>
                </a:spcBef>
                <a:spcAft>
                  <a:spcPct val="35000"/>
                </a:spcAft>
                <a:buSzPct val="100000"/>
                <a:buFont typeface="+mj-lt"/>
                <a:buNone/>
              </a:pPr>
              <a:r>
                <a:rPr lang="it-IT" sz="2000" dirty="0">
                  <a:solidFill>
                    <a:srgbClr val="2B2E3C"/>
                  </a:solidFill>
                  <a:latin typeface="Open Sans" pitchFamily="34" charset="0"/>
                  <a:ea typeface="Open Sans" pitchFamily="34" charset="-122"/>
                  <a:cs typeface="Open Sans" pitchFamily="34" charset="-120"/>
                </a:rPr>
                <a:t>Presentazione</a:t>
              </a:r>
              <a:r>
                <a:rPr lang="it-IT" sz="2000" kern="1200" noProof="0" dirty="0">
                  <a:solidFill>
                    <a:srgbClr val="2B2E3C"/>
                  </a:solidFill>
                  <a:latin typeface="Open Sans" pitchFamily="34" charset="0"/>
                  <a:ea typeface="Open Sans" pitchFamily="34" charset="-122"/>
                  <a:cs typeface="Open Sans" pitchFamily="34" charset="-120"/>
                </a:rPr>
                <a:t> istanza (modalità, dati, termini)</a:t>
              </a:r>
              <a:endParaRPr lang="it-IT" sz="2000" kern="1200" noProof="0" dirty="0"/>
            </a:p>
          </p:txBody>
        </p:sp>
        <p:sp>
          <p:nvSpPr>
            <p:cNvPr id="19" name="Rettangolo 18">
              <a:extLst>
                <a:ext uri="{FF2B5EF4-FFF2-40B4-BE49-F238E27FC236}">
                  <a16:creationId xmlns:a16="http://schemas.microsoft.com/office/drawing/2014/main" id="{86B7B73B-81E7-57DB-F986-CA4322F5F82C}"/>
                </a:ext>
              </a:extLst>
            </p:cNvPr>
            <p:cNvSpPr/>
            <p:nvPr/>
          </p:nvSpPr>
          <p:spPr>
            <a:xfrm>
              <a:off x="7076194" y="4008912"/>
              <a:ext cx="386383" cy="386383"/>
            </a:xfrm>
            <a:prstGeom prst="rect">
              <a:avLst/>
            </a:prstGeom>
          </p:spPr>
          <p:style>
            <a:lnRef idx="2">
              <a:schemeClr val="accent4">
                <a:hueOff val="5600509"/>
                <a:satOff val="-23301"/>
                <a:lumOff val="549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20" name="Figura a mano libera: forma 19">
              <a:extLst>
                <a:ext uri="{FF2B5EF4-FFF2-40B4-BE49-F238E27FC236}">
                  <a16:creationId xmlns:a16="http://schemas.microsoft.com/office/drawing/2014/main" id="{91296F95-471E-5206-4132-513B178FFC3C}"/>
                </a:ext>
              </a:extLst>
            </p:cNvPr>
            <p:cNvSpPr/>
            <p:nvPr/>
          </p:nvSpPr>
          <p:spPr>
            <a:xfrm>
              <a:off x="7534210" y="3786820"/>
              <a:ext cx="4937045"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marL="0" lvl="0" indent="0" defTabSz="844550">
                <a:lnSpc>
                  <a:spcPct val="90000"/>
                </a:lnSpc>
                <a:spcBef>
                  <a:spcPct val="0"/>
                </a:spcBef>
                <a:spcAft>
                  <a:spcPct val="35000"/>
                </a:spcAft>
                <a:buSzPct val="100000"/>
                <a:buFont typeface="+mj-lt"/>
                <a:buNone/>
              </a:pPr>
              <a:r>
                <a:rPr lang="it-IT" sz="1900" kern="1200" noProof="0" dirty="0">
                  <a:solidFill>
                    <a:srgbClr val="2B2E3C"/>
                  </a:solidFill>
                  <a:latin typeface="Open Sans" pitchFamily="34" charset="0"/>
                  <a:ea typeface="Open Sans" pitchFamily="34" charset="-122"/>
                  <a:cs typeface="Open Sans" pitchFamily="34" charset="-120"/>
                </a:rPr>
                <a:t>Valutazione </a:t>
              </a:r>
              <a:r>
                <a:rPr lang="it-IT" sz="2000" dirty="0">
                  <a:solidFill>
                    <a:srgbClr val="2B2E3C"/>
                  </a:solidFill>
                  <a:latin typeface="Open Sans" pitchFamily="34" charset="0"/>
                  <a:ea typeface="Open Sans" pitchFamily="34" charset="-122"/>
                  <a:cs typeface="Open Sans" pitchFamily="34" charset="-120"/>
                </a:rPr>
                <a:t>automatizzata</a:t>
              </a:r>
              <a:r>
                <a:rPr lang="it-IT" sz="1900" kern="1200" noProof="0" dirty="0">
                  <a:solidFill>
                    <a:srgbClr val="2B2E3C"/>
                  </a:solidFill>
                  <a:latin typeface="Open Sans" pitchFamily="34" charset="0"/>
                  <a:ea typeface="Open Sans" pitchFamily="34" charset="-122"/>
                  <a:cs typeface="Open Sans" pitchFamily="34" charset="-120"/>
                </a:rPr>
                <a:t> delle richieste</a:t>
              </a:r>
              <a:endParaRPr lang="it-IT" sz="1900" kern="1200" noProof="0" dirty="0"/>
            </a:p>
          </p:txBody>
        </p:sp>
        <p:sp>
          <p:nvSpPr>
            <p:cNvPr id="21" name="Rettangolo 20">
              <a:extLst>
                <a:ext uri="{FF2B5EF4-FFF2-40B4-BE49-F238E27FC236}">
                  <a16:creationId xmlns:a16="http://schemas.microsoft.com/office/drawing/2014/main" id="{AB89E9F4-D594-A5A2-09B6-BB9C926EABFA}"/>
                </a:ext>
              </a:extLst>
            </p:cNvPr>
            <p:cNvSpPr/>
            <p:nvPr/>
          </p:nvSpPr>
          <p:spPr>
            <a:xfrm>
              <a:off x="7086555" y="4909572"/>
              <a:ext cx="386383" cy="386383"/>
            </a:xfrm>
            <a:prstGeom prst="rect">
              <a:avLst/>
            </a:prstGeom>
          </p:spPr>
          <p:style>
            <a:lnRef idx="2">
              <a:schemeClr val="accent4">
                <a:hueOff val="7000636"/>
                <a:satOff val="-29126"/>
                <a:lumOff val="686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22" name="Figura a mano libera: forma 21">
              <a:extLst>
                <a:ext uri="{FF2B5EF4-FFF2-40B4-BE49-F238E27FC236}">
                  <a16:creationId xmlns:a16="http://schemas.microsoft.com/office/drawing/2014/main" id="{57AC33C0-2C07-A8F5-4FFD-358E74EC256E}"/>
                </a:ext>
              </a:extLst>
            </p:cNvPr>
            <p:cNvSpPr/>
            <p:nvPr/>
          </p:nvSpPr>
          <p:spPr>
            <a:xfrm>
              <a:off x="7534210" y="4652433"/>
              <a:ext cx="4723384"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SzPct val="100000"/>
                <a:buFont typeface="+mj-lt"/>
                <a:buNone/>
              </a:pPr>
              <a:r>
                <a:rPr lang="it-IT" sz="2000" kern="1200" noProof="0" dirty="0">
                  <a:solidFill>
                    <a:srgbClr val="2B2E3C"/>
                  </a:solidFill>
                  <a:latin typeface="Open Sans" pitchFamily="34" charset="0"/>
                  <a:ea typeface="Open Sans" pitchFamily="34" charset="-122"/>
                  <a:cs typeface="Open Sans" pitchFamily="34" charset="-120"/>
                </a:rPr>
                <a:t>Comunicazione esito con documento </a:t>
              </a:r>
              <a:r>
                <a:rPr lang="it-IT" sz="2000" dirty="0">
                  <a:solidFill>
                    <a:srgbClr val="2B2E3C"/>
                  </a:solidFill>
                  <a:latin typeface="Open Sans" pitchFamily="34" charset="0"/>
                  <a:ea typeface="Open Sans" pitchFamily="34" charset="-122"/>
                  <a:cs typeface="Open Sans" pitchFamily="34" charset="-120"/>
                </a:rPr>
                <a:t>riepilogativo</a:t>
              </a:r>
            </a:p>
          </p:txBody>
        </p:sp>
        <p:sp>
          <p:nvSpPr>
            <p:cNvPr id="23" name="Rettangolo 22">
              <a:extLst>
                <a:ext uri="{FF2B5EF4-FFF2-40B4-BE49-F238E27FC236}">
                  <a16:creationId xmlns:a16="http://schemas.microsoft.com/office/drawing/2014/main" id="{B60C4BF6-BD74-588E-BDE4-FA763F9306C8}"/>
                </a:ext>
              </a:extLst>
            </p:cNvPr>
            <p:cNvSpPr/>
            <p:nvPr/>
          </p:nvSpPr>
          <p:spPr>
            <a:xfrm>
              <a:off x="7065831" y="5810232"/>
              <a:ext cx="386383" cy="386383"/>
            </a:xfrm>
            <a:prstGeom prst="rect">
              <a:avLst/>
            </a:prstGeom>
          </p:spPr>
          <p:style>
            <a:lnRef idx="2">
              <a:schemeClr val="accent4">
                <a:hueOff val="8400764"/>
                <a:satOff val="-34952"/>
                <a:lumOff val="823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24" name="Figura a mano libera: forma 23">
              <a:extLst>
                <a:ext uri="{FF2B5EF4-FFF2-40B4-BE49-F238E27FC236}">
                  <a16:creationId xmlns:a16="http://schemas.microsoft.com/office/drawing/2014/main" id="{0966830A-5DD5-F5AC-9615-354B8742AEBD}"/>
                </a:ext>
              </a:extLst>
            </p:cNvPr>
            <p:cNvSpPr/>
            <p:nvPr/>
          </p:nvSpPr>
          <p:spPr>
            <a:xfrm>
              <a:off x="7625743" y="5671981"/>
              <a:ext cx="4641403"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SzPct val="100000"/>
                <a:buFont typeface="+mj-lt"/>
                <a:buNone/>
              </a:pPr>
              <a:r>
                <a:rPr lang="it-IT" sz="2000" dirty="0">
                  <a:solidFill>
                    <a:srgbClr val="2B2E3C"/>
                  </a:solidFill>
                  <a:latin typeface="Open Sans" pitchFamily="34" charset="0"/>
                  <a:ea typeface="Open Sans" pitchFamily="34" charset="-122"/>
                  <a:cs typeface="Open Sans" pitchFamily="34" charset="-120"/>
                </a:rPr>
                <a:t>Integrazione processo amministrativo in piattaforma ((generazione determine, ricorsi)</a:t>
              </a:r>
            </a:p>
          </p:txBody>
        </p:sp>
        <p:sp>
          <p:nvSpPr>
            <p:cNvPr id="25" name="Rettangolo 24">
              <a:extLst>
                <a:ext uri="{FF2B5EF4-FFF2-40B4-BE49-F238E27FC236}">
                  <a16:creationId xmlns:a16="http://schemas.microsoft.com/office/drawing/2014/main" id="{E82FC24E-EB57-1900-5723-2792A3558265}"/>
                </a:ext>
              </a:extLst>
            </p:cNvPr>
            <p:cNvSpPr/>
            <p:nvPr/>
          </p:nvSpPr>
          <p:spPr>
            <a:xfrm>
              <a:off x="7065831" y="6800100"/>
              <a:ext cx="386383" cy="386383"/>
            </a:xfrm>
            <a:prstGeom prst="rect">
              <a:avLst/>
            </a:prstGeom>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26" name="Figura a mano libera: forma 25">
              <a:extLst>
                <a:ext uri="{FF2B5EF4-FFF2-40B4-BE49-F238E27FC236}">
                  <a16:creationId xmlns:a16="http://schemas.microsoft.com/office/drawing/2014/main" id="{129CB350-046E-4854-3EBB-5C1C5E71CBF9}"/>
                </a:ext>
              </a:extLst>
            </p:cNvPr>
            <p:cNvSpPr/>
            <p:nvPr/>
          </p:nvSpPr>
          <p:spPr>
            <a:xfrm>
              <a:off x="7625743" y="6576849"/>
              <a:ext cx="4641402" cy="900660"/>
            </a:xfrm>
            <a:custGeom>
              <a:avLst/>
              <a:gdLst>
                <a:gd name="connsiteX0" fmla="*/ 0 w 4891472"/>
                <a:gd name="connsiteY0" fmla="*/ 0 h 900660"/>
                <a:gd name="connsiteX1" fmla="*/ 4891472 w 4891472"/>
                <a:gd name="connsiteY1" fmla="*/ 0 h 900660"/>
                <a:gd name="connsiteX2" fmla="*/ 4891472 w 4891472"/>
                <a:gd name="connsiteY2" fmla="*/ 900660 h 900660"/>
                <a:gd name="connsiteX3" fmla="*/ 0 w 4891472"/>
                <a:gd name="connsiteY3" fmla="*/ 900660 h 900660"/>
                <a:gd name="connsiteX4" fmla="*/ 0 w 4891472"/>
                <a:gd name="connsiteY4" fmla="*/ 0 h 900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72" h="900660">
                  <a:moveTo>
                    <a:pt x="0" y="0"/>
                  </a:moveTo>
                  <a:lnTo>
                    <a:pt x="4891472" y="0"/>
                  </a:lnTo>
                  <a:lnTo>
                    <a:pt x="4891472" y="900660"/>
                  </a:lnTo>
                  <a:lnTo>
                    <a:pt x="0" y="9006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just" defTabSz="844550">
                <a:lnSpc>
                  <a:spcPct val="90000"/>
                </a:lnSpc>
                <a:spcBef>
                  <a:spcPct val="0"/>
                </a:spcBef>
                <a:spcAft>
                  <a:spcPct val="35000"/>
                </a:spcAft>
                <a:buSzPct val="100000"/>
                <a:buFont typeface="+mj-lt"/>
                <a:buNone/>
              </a:pPr>
              <a:r>
                <a:rPr lang="it-IT" sz="2000" dirty="0">
                  <a:solidFill>
                    <a:srgbClr val="2B2E3C"/>
                  </a:solidFill>
                  <a:latin typeface="Open Sans" pitchFamily="34" charset="0"/>
                  <a:ea typeface="Open Sans" pitchFamily="34" charset="-122"/>
                  <a:cs typeface="Open Sans" pitchFamily="34" charset="-120"/>
                </a:rPr>
                <a:t>Controlli</a:t>
              </a:r>
              <a:r>
                <a:rPr lang="it-IT" sz="2000" kern="1200" noProof="0" dirty="0">
                  <a:solidFill>
                    <a:srgbClr val="2B2E3C"/>
                  </a:solidFill>
                  <a:latin typeface="Open Sans" pitchFamily="34" charset="0"/>
                  <a:ea typeface="Open Sans" pitchFamily="34" charset="-122"/>
                  <a:cs typeface="Open Sans" pitchFamily="34" charset="-120"/>
                </a:rPr>
                <a:t> ex post a campione</a:t>
              </a:r>
              <a:endParaRPr lang="it-IT" sz="2000" kern="1200" noProof="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
            <a:ext cx="14630400" cy="1789638"/>
          </a:xfrm>
          <a:prstGeom prst="rect">
            <a:avLst/>
          </a:prstGeom>
        </p:spPr>
      </p:pic>
      <p:sp>
        <p:nvSpPr>
          <p:cNvPr id="3" name="Text 0"/>
          <p:cNvSpPr/>
          <p:nvPr/>
        </p:nvSpPr>
        <p:spPr>
          <a:xfrm>
            <a:off x="793790" y="1837357"/>
            <a:ext cx="12728615" cy="686481"/>
          </a:xfrm>
          <a:prstGeom prst="rect">
            <a:avLst/>
          </a:prstGeom>
          <a:noFill/>
          <a:ln/>
        </p:spPr>
        <p:txBody>
          <a:bodyPr wrap="none" lIns="0" tIns="0" rIns="0" bIns="0" rtlCol="0" anchor="t"/>
          <a:lstStyle/>
          <a:p>
            <a:pPr marL="0" indent="0" algn="ctr">
              <a:lnSpc>
                <a:spcPts val="5550"/>
              </a:lnSpc>
              <a:buNone/>
            </a:pPr>
            <a:r>
              <a:rPr lang="it-IT" sz="4000" noProof="0" dirty="0">
                <a:solidFill>
                  <a:srgbClr val="2C3F42"/>
                </a:solidFill>
                <a:latin typeface="Bitter Medium" pitchFamily="34" charset="0"/>
                <a:ea typeface="Bitter Medium" pitchFamily="34" charset="-122"/>
                <a:cs typeface="Bitter Medium" pitchFamily="34" charset="-120"/>
              </a:rPr>
              <a:t>Semplificazione della presentazione dell'istanza</a:t>
            </a:r>
            <a:endParaRPr lang="it-IT" sz="4000" noProof="0" dirty="0"/>
          </a:p>
        </p:txBody>
      </p:sp>
      <p:sp>
        <p:nvSpPr>
          <p:cNvPr id="4" name="Shape 1"/>
          <p:cNvSpPr/>
          <p:nvPr/>
        </p:nvSpPr>
        <p:spPr>
          <a:xfrm>
            <a:off x="124769" y="2568994"/>
            <a:ext cx="4268811" cy="5500184"/>
          </a:xfrm>
          <a:prstGeom prst="roundRect">
            <a:avLst>
              <a:gd name="adj" fmla="val 3952"/>
            </a:avLst>
          </a:prstGeom>
          <a:solidFill>
            <a:srgbClr val="FCE2CF"/>
          </a:solidFill>
          <a:ln w="7620">
            <a:solidFill>
              <a:srgbClr val="E2C8B5"/>
            </a:solidFill>
            <a:prstDash val="solid"/>
          </a:ln>
        </p:spPr>
        <p:txBody>
          <a:bodyPr/>
          <a:lstStyle/>
          <a:p>
            <a:endParaRPr lang="it-IT" noProof="0" dirty="0"/>
          </a:p>
        </p:txBody>
      </p:sp>
      <p:sp>
        <p:nvSpPr>
          <p:cNvPr id="5" name="Text 2"/>
          <p:cNvSpPr/>
          <p:nvPr/>
        </p:nvSpPr>
        <p:spPr>
          <a:xfrm>
            <a:off x="841556" y="2788894"/>
            <a:ext cx="2835235" cy="435508"/>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Trasmissione dati</a:t>
            </a:r>
            <a:endParaRPr lang="it-IT" sz="2200" noProof="0" dirty="0"/>
          </a:p>
        </p:txBody>
      </p:sp>
      <p:sp>
        <p:nvSpPr>
          <p:cNvPr id="6" name="Text 3"/>
          <p:cNvSpPr/>
          <p:nvPr/>
        </p:nvSpPr>
        <p:spPr>
          <a:xfrm>
            <a:off x="221281" y="3224402"/>
            <a:ext cx="4126180" cy="3921236"/>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Invio istanza con tracciato XML dei dati estratti dai gestionali  </a:t>
            </a:r>
            <a:r>
              <a:rPr lang="it-IT" sz="1750" noProof="0" dirty="0" err="1">
                <a:solidFill>
                  <a:srgbClr val="2B2E3C"/>
                </a:solidFill>
                <a:latin typeface="Open Sans" pitchFamily="34" charset="0"/>
                <a:ea typeface="Open Sans" pitchFamily="34" charset="-122"/>
                <a:cs typeface="Open Sans" pitchFamily="34" charset="-120"/>
              </a:rPr>
              <a:t>ApL</a:t>
            </a:r>
            <a:r>
              <a:rPr lang="it-IT" sz="1750" noProof="0" dirty="0">
                <a:solidFill>
                  <a:srgbClr val="2B2E3C"/>
                </a:solidFill>
                <a:latin typeface="Open Sans" pitchFamily="34" charset="0"/>
                <a:ea typeface="Open Sans" pitchFamily="34" charset="-122"/>
                <a:cs typeface="Open Sans" pitchFamily="34" charset="-120"/>
              </a:rPr>
              <a:t> (allegato A) </a:t>
            </a:r>
          </a:p>
          <a:p>
            <a:pPr>
              <a:lnSpc>
                <a:spcPts val="2850"/>
              </a:lnSpc>
            </a:pPr>
            <a:endParaRPr lang="it-IT" sz="1750" noProof="0" dirty="0">
              <a:solidFill>
                <a:srgbClr val="2B2E3C"/>
              </a:solidFill>
              <a:latin typeface="Open Sans" pitchFamily="34" charset="0"/>
              <a:ea typeface="Open Sans" pitchFamily="34" charset="-122"/>
              <a:cs typeface="Open Sans" pitchFamily="34" charset="-120"/>
            </a:endParaRPr>
          </a:p>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Si mantiene modalità standard di trasmissione istanza per piccole ApL</a:t>
            </a:r>
            <a:r>
              <a:rPr lang="it-IT" sz="1750" dirty="0">
                <a:solidFill>
                  <a:srgbClr val="2B2E3C"/>
                </a:solidFill>
                <a:latin typeface="Open Sans" pitchFamily="34" charset="0"/>
                <a:ea typeface="Open Sans" pitchFamily="34" charset="-122"/>
                <a:cs typeface="Open Sans" pitchFamily="34" charset="-120"/>
              </a:rPr>
              <a:t> in una prima fase transitoria</a:t>
            </a:r>
          </a:p>
          <a:p>
            <a:pPr>
              <a:lnSpc>
                <a:spcPts val="2850"/>
              </a:lnSpc>
            </a:pPr>
            <a:endParaRPr lang="it-IT" sz="1750" noProof="0" dirty="0">
              <a:solidFill>
                <a:srgbClr val="2B2E3C"/>
              </a:solidFill>
              <a:latin typeface="Open Sans" pitchFamily="34" charset="0"/>
              <a:ea typeface="Open Sans" pitchFamily="34" charset="-122"/>
              <a:cs typeface="Open Sans" pitchFamily="34" charset="-120"/>
            </a:endParaRPr>
          </a:p>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Web services attivabili su richiesta</a:t>
            </a:r>
            <a:endParaRPr lang="it-IT" sz="1750" dirty="0">
              <a:solidFill>
                <a:srgbClr val="2B2E3C"/>
              </a:solidFill>
              <a:latin typeface="Open Sans" pitchFamily="34" charset="0"/>
              <a:ea typeface="Open Sans" pitchFamily="34" charset="-122"/>
              <a:cs typeface="Open Sans" pitchFamily="34" charset="-120"/>
            </a:endParaRPr>
          </a:p>
          <a:p>
            <a:pPr marL="285750" indent="-285750" algn="l">
              <a:lnSpc>
                <a:spcPts val="2850"/>
              </a:lnSpc>
              <a:buFont typeface="Arial" panose="020B0604020202020204" pitchFamily="34" charset="0"/>
              <a:buChar char="•"/>
            </a:pPr>
            <a:endParaRPr lang="it-IT" sz="1750" noProof="0" dirty="0">
              <a:solidFill>
                <a:srgbClr val="2B2E3C"/>
              </a:solidFill>
              <a:latin typeface="Open Sans" pitchFamily="34" charset="0"/>
              <a:ea typeface="Open Sans" pitchFamily="34" charset="-122"/>
              <a:cs typeface="Open Sans" pitchFamily="34" charset="-120"/>
            </a:endParaRPr>
          </a:p>
          <a:p>
            <a:pPr marL="0" indent="0" algn="l">
              <a:lnSpc>
                <a:spcPts val="2850"/>
              </a:lnSpc>
              <a:buNone/>
            </a:pPr>
            <a:endParaRPr lang="it-IT" sz="1750" noProof="0" dirty="0"/>
          </a:p>
        </p:txBody>
      </p:sp>
      <p:sp>
        <p:nvSpPr>
          <p:cNvPr id="7" name="Shape 4"/>
          <p:cNvSpPr/>
          <p:nvPr/>
        </p:nvSpPr>
        <p:spPr>
          <a:xfrm>
            <a:off x="4475960" y="2573349"/>
            <a:ext cx="5843811" cy="5500185"/>
          </a:xfrm>
          <a:prstGeom prst="roundRect">
            <a:avLst>
              <a:gd name="adj" fmla="val 3952"/>
            </a:avLst>
          </a:prstGeom>
          <a:solidFill>
            <a:srgbClr val="FCE2CF"/>
          </a:solidFill>
          <a:ln w="7620">
            <a:solidFill>
              <a:srgbClr val="E2C8B5"/>
            </a:solidFill>
            <a:prstDash val="solid"/>
          </a:ln>
        </p:spPr>
        <p:txBody>
          <a:bodyPr/>
          <a:lstStyle/>
          <a:p>
            <a:endParaRPr lang="it-IT" noProof="0" dirty="0"/>
          </a:p>
        </p:txBody>
      </p:sp>
      <p:sp>
        <p:nvSpPr>
          <p:cNvPr id="8" name="Text 5"/>
          <p:cNvSpPr/>
          <p:nvPr/>
        </p:nvSpPr>
        <p:spPr>
          <a:xfrm>
            <a:off x="5599810" y="2790417"/>
            <a:ext cx="3677087" cy="354330"/>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Documenti obbligatori *</a:t>
            </a:r>
            <a:endParaRPr lang="it-IT" sz="2200" noProof="0" dirty="0"/>
          </a:p>
        </p:txBody>
      </p:sp>
      <p:sp>
        <p:nvSpPr>
          <p:cNvPr id="9" name="Text 6"/>
          <p:cNvSpPr/>
          <p:nvPr/>
        </p:nvSpPr>
        <p:spPr>
          <a:xfrm>
            <a:off x="4577779" y="3168306"/>
            <a:ext cx="5686292" cy="4505715"/>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it-IT" sz="1750" dirty="0">
                <a:latin typeface="Open Sans" pitchFamily="34" charset="0"/>
                <a:ea typeface="Open Sans" pitchFamily="34" charset="-122"/>
                <a:cs typeface="Open Sans" pitchFamily="34" charset="-120"/>
              </a:rPr>
              <a:t>Accordo Utilizzatore/OO.SS. </a:t>
            </a:r>
          </a:p>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Accordo sindacale ApL/O.O.S.S. /email -informativa</a:t>
            </a:r>
          </a:p>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Autorizzazione cassa </a:t>
            </a:r>
            <a:r>
              <a:rPr lang="it-IT" sz="1750" dirty="0">
                <a:solidFill>
                  <a:srgbClr val="2B2E3C"/>
                </a:solidFill>
                <a:latin typeface="Open Sans" pitchFamily="34" charset="0"/>
                <a:ea typeface="Open Sans" pitchFamily="34" charset="-122"/>
                <a:cs typeface="Open Sans" pitchFamily="34" charset="-120"/>
              </a:rPr>
              <a:t>rilasciata all’utilizzatore (ove prevista) </a:t>
            </a:r>
          </a:p>
          <a:p>
            <a:pPr marL="285750" indent="-285750">
              <a:lnSpc>
                <a:spcPts val="2850"/>
              </a:lnSpc>
              <a:buFont typeface="Arial" panose="020B0604020202020204" pitchFamily="34" charset="0"/>
              <a:buChar char="•"/>
            </a:pPr>
            <a:r>
              <a:rPr lang="it-IT" sz="1750" noProof="0" dirty="0">
                <a:solidFill>
                  <a:srgbClr val="2B2E3C"/>
                </a:solidFill>
                <a:latin typeface="Open Sans" pitchFamily="34" charset="0"/>
                <a:ea typeface="Open Sans" pitchFamily="34" charset="-122"/>
                <a:cs typeface="Open Sans" pitchFamily="34" charset="-120"/>
              </a:rPr>
              <a:t>Dichiarazione sostitutiva firmata digitalmente </a:t>
            </a:r>
            <a:r>
              <a:rPr lang="it-IT" sz="1750" dirty="0">
                <a:solidFill>
                  <a:srgbClr val="2B2E3C"/>
                </a:solidFill>
                <a:latin typeface="Open Sans" pitchFamily="34" charset="0"/>
                <a:ea typeface="Open Sans" pitchFamily="34" charset="-122"/>
                <a:cs typeface="Open Sans" pitchFamily="34" charset="-120"/>
              </a:rPr>
              <a:t>dal RL dell’</a:t>
            </a:r>
            <a:r>
              <a:rPr lang="it-IT" sz="1750" dirty="0" err="1">
                <a:solidFill>
                  <a:srgbClr val="2B2E3C"/>
                </a:solidFill>
                <a:latin typeface="Open Sans" pitchFamily="34" charset="0"/>
                <a:ea typeface="Open Sans" pitchFamily="34" charset="-122"/>
                <a:cs typeface="Open Sans" pitchFamily="34" charset="-120"/>
              </a:rPr>
              <a:t>ApL</a:t>
            </a:r>
            <a:r>
              <a:rPr lang="it-IT" sz="1750" dirty="0">
                <a:solidFill>
                  <a:srgbClr val="2B2E3C"/>
                </a:solidFill>
                <a:latin typeface="Open Sans" pitchFamily="34" charset="0"/>
                <a:ea typeface="Open Sans" pitchFamily="34" charset="-122"/>
                <a:cs typeface="Open Sans" pitchFamily="34" charset="-120"/>
              </a:rPr>
              <a:t>/</a:t>
            </a:r>
            <a:r>
              <a:rPr lang="it-IT" sz="1750" noProof="0" dirty="0" err="1">
                <a:solidFill>
                  <a:srgbClr val="2B2E3C"/>
                </a:solidFill>
                <a:latin typeface="Open Sans" pitchFamily="34" charset="0"/>
                <a:ea typeface="Open Sans" pitchFamily="34" charset="-122"/>
                <a:cs typeface="Open Sans" pitchFamily="34" charset="-120"/>
              </a:rPr>
              <a:t>delegat</a:t>
            </a:r>
            <a:r>
              <a:rPr lang="it-IT" sz="1750" dirty="0">
                <a:solidFill>
                  <a:srgbClr val="2B2E3C"/>
                </a:solidFill>
                <a:latin typeface="Open Sans" pitchFamily="34" charset="0"/>
                <a:ea typeface="Open Sans" pitchFamily="34" charset="-122"/>
                <a:cs typeface="Open Sans" pitchFamily="34" charset="-120"/>
              </a:rPr>
              <a:t>o</a:t>
            </a:r>
            <a:r>
              <a:rPr lang="it-IT" sz="1750" dirty="0">
                <a:latin typeface="Open Sans" pitchFamily="34" charset="0"/>
                <a:ea typeface="Open Sans" pitchFamily="34" charset="-122"/>
                <a:cs typeface="Open Sans" pitchFamily="34" charset="-120"/>
              </a:rPr>
              <a:t>,</a:t>
            </a:r>
            <a:r>
              <a:rPr lang="it-IT" sz="1750" noProof="0" dirty="0">
                <a:latin typeface="Open Sans" pitchFamily="34" charset="0"/>
                <a:ea typeface="Open Sans" pitchFamily="34" charset="-122"/>
                <a:cs typeface="Open Sans" pitchFamily="34" charset="-120"/>
              </a:rPr>
              <a:t> solo in fase di presentazione istanza </a:t>
            </a:r>
          </a:p>
          <a:p>
            <a:pPr marL="285750" indent="-285750">
              <a:lnSpc>
                <a:spcPts val="2850"/>
              </a:lnSpc>
              <a:buFont typeface="Arial" panose="020B0604020202020204" pitchFamily="34" charset="0"/>
              <a:buChar char="•"/>
            </a:pPr>
            <a:r>
              <a:rPr lang="it-IT" sz="1750" noProof="0" dirty="0">
                <a:latin typeface="Open Sans"/>
                <a:ea typeface="Open Sans"/>
                <a:cs typeface="Open Sans"/>
              </a:rPr>
              <a:t>No allegazione cedolini, </a:t>
            </a:r>
            <a:r>
              <a:rPr lang="it-IT" sz="1750" dirty="0">
                <a:latin typeface="Open Sans"/>
                <a:ea typeface="Open Sans"/>
                <a:cs typeface="Open Sans"/>
              </a:rPr>
              <a:t>U</a:t>
            </a:r>
            <a:r>
              <a:rPr lang="it-IT" sz="1750" noProof="0" dirty="0" err="1">
                <a:latin typeface="Open Sans"/>
                <a:ea typeface="Open Sans"/>
                <a:cs typeface="Open Sans"/>
              </a:rPr>
              <a:t>niemens</a:t>
            </a:r>
            <a:r>
              <a:rPr lang="it-IT" sz="1750" noProof="0" dirty="0">
                <a:latin typeface="Open Sans"/>
                <a:ea typeface="Open Sans"/>
                <a:cs typeface="Open Sans"/>
              </a:rPr>
              <a:t> e LUL: </a:t>
            </a:r>
            <a:r>
              <a:rPr lang="it-IT" sz="1750" dirty="0">
                <a:latin typeface="Open Sans"/>
                <a:ea typeface="Open Sans"/>
                <a:cs typeface="Open Sans"/>
              </a:rPr>
              <a:t>dati </a:t>
            </a:r>
            <a:r>
              <a:rPr lang="it-IT" sz="1750" noProof="0" dirty="0">
                <a:latin typeface="Open Sans"/>
                <a:ea typeface="Open Sans"/>
                <a:cs typeface="Open Sans"/>
              </a:rPr>
              <a:t>solo in flusso e comprensivi dei dati del foglio presenze conformi al LUL</a:t>
            </a:r>
          </a:p>
          <a:p>
            <a:pPr>
              <a:lnSpc>
                <a:spcPts val="2850"/>
              </a:lnSpc>
            </a:pPr>
            <a:br>
              <a:rPr lang="it-IT" sz="1750" noProof="0" dirty="0">
                <a:latin typeface="Open Sans"/>
                <a:ea typeface="Open Sans"/>
                <a:cs typeface="Open Sans"/>
              </a:rPr>
            </a:br>
            <a:r>
              <a:rPr lang="it-IT" sz="1400" noProof="0" dirty="0">
                <a:latin typeface="Open Sans"/>
                <a:ea typeface="Open Sans"/>
                <a:cs typeface="Open Sans"/>
              </a:rPr>
              <a:t>*</a:t>
            </a:r>
            <a:r>
              <a:rPr lang="it-IT" sz="1400" b="1" dirty="0">
                <a:latin typeface="Open Sans" pitchFamily="34" charset="0"/>
                <a:ea typeface="Open Sans" pitchFamily="34" charset="-122"/>
                <a:cs typeface="Open Sans" pitchFamily="34" charset="-120"/>
              </a:rPr>
              <a:t>Senza i Doc obbligatori non si può presentare l’istanza</a:t>
            </a:r>
            <a:endParaRPr lang="it-IT" sz="1400" b="1" noProof="0" dirty="0">
              <a:latin typeface="Open Sans" pitchFamily="34" charset="0"/>
              <a:ea typeface="Open Sans" pitchFamily="34" charset="-122"/>
              <a:cs typeface="Open Sans" pitchFamily="34" charset="-120"/>
            </a:endParaRPr>
          </a:p>
        </p:txBody>
      </p:sp>
      <p:sp>
        <p:nvSpPr>
          <p:cNvPr id="10" name="Shape 7"/>
          <p:cNvSpPr/>
          <p:nvPr/>
        </p:nvSpPr>
        <p:spPr>
          <a:xfrm>
            <a:off x="10400748" y="2577014"/>
            <a:ext cx="4104884" cy="5500185"/>
          </a:xfrm>
          <a:prstGeom prst="roundRect">
            <a:avLst>
              <a:gd name="adj" fmla="val 3952"/>
            </a:avLst>
          </a:prstGeom>
          <a:solidFill>
            <a:srgbClr val="FCE2CF"/>
          </a:solidFill>
          <a:ln w="7620">
            <a:solidFill>
              <a:srgbClr val="E2C8B5"/>
            </a:solidFill>
            <a:prstDash val="solid"/>
          </a:ln>
        </p:spPr>
        <p:txBody>
          <a:bodyPr/>
          <a:lstStyle/>
          <a:p>
            <a:endParaRPr lang="it-IT" noProof="0" dirty="0"/>
          </a:p>
        </p:txBody>
      </p:sp>
      <p:sp>
        <p:nvSpPr>
          <p:cNvPr id="11" name="Text 8"/>
          <p:cNvSpPr/>
          <p:nvPr/>
        </p:nvSpPr>
        <p:spPr>
          <a:xfrm>
            <a:off x="11082902" y="2803229"/>
            <a:ext cx="2835235" cy="354330"/>
          </a:xfrm>
          <a:prstGeom prst="rect">
            <a:avLst/>
          </a:prstGeom>
          <a:noFill/>
          <a:ln/>
        </p:spPr>
        <p:txBody>
          <a:bodyPr wrap="none" lIns="0" tIns="0" rIns="0" bIns="0" rtlCol="0" anchor="t"/>
          <a:lstStyle/>
          <a:p>
            <a:pPr marL="0" indent="0" algn="l">
              <a:lnSpc>
                <a:spcPts val="2750"/>
              </a:lnSpc>
              <a:buNone/>
            </a:pPr>
            <a:r>
              <a:rPr lang="it-IT" sz="2200" noProof="0" dirty="0">
                <a:solidFill>
                  <a:srgbClr val="2B2E3C"/>
                </a:solidFill>
                <a:latin typeface="Bitter Medium" pitchFamily="34" charset="0"/>
                <a:ea typeface="Bitter Medium" pitchFamily="34" charset="-122"/>
                <a:cs typeface="Bitter Medium" pitchFamily="34" charset="-120"/>
              </a:rPr>
              <a:t>Controlli automatizzati</a:t>
            </a:r>
            <a:endParaRPr lang="it-IT" sz="2200" noProof="0" dirty="0"/>
          </a:p>
        </p:txBody>
      </p:sp>
      <p:sp>
        <p:nvSpPr>
          <p:cNvPr id="12" name="Text 9"/>
          <p:cNvSpPr/>
          <p:nvPr/>
        </p:nvSpPr>
        <p:spPr>
          <a:xfrm>
            <a:off x="10519497" y="3240928"/>
            <a:ext cx="3962043" cy="4525828"/>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it-IT" sz="1400" noProof="0" dirty="0">
                <a:latin typeface="Open Sans" pitchFamily="34" charset="0"/>
                <a:ea typeface="Open Sans" pitchFamily="34" charset="-122"/>
                <a:cs typeface="Open Sans" pitchFamily="34" charset="-120"/>
              </a:rPr>
              <a:t>Algoritmo di calcolo AIS (Allegato B)</a:t>
            </a:r>
          </a:p>
          <a:p>
            <a:pPr marL="285750" indent="-285750">
              <a:lnSpc>
                <a:spcPts val="2850"/>
              </a:lnSpc>
              <a:buFont typeface="Arial" panose="020B0604020202020204" pitchFamily="34" charset="0"/>
              <a:buChar char="•"/>
            </a:pPr>
            <a:r>
              <a:rPr lang="it-IT" sz="1400" noProof="0" dirty="0">
                <a:latin typeface="Open Sans" pitchFamily="34" charset="0"/>
                <a:ea typeface="Open Sans" pitchFamily="34" charset="-122"/>
                <a:cs typeface="Open Sans" pitchFamily="34" charset="-120"/>
              </a:rPr>
              <a:t>Posizione APL (Regolarità contributiva e stato autorizzazione)</a:t>
            </a:r>
          </a:p>
          <a:p>
            <a:pPr marL="285750" indent="-285750">
              <a:lnSpc>
                <a:spcPts val="2850"/>
              </a:lnSpc>
              <a:buFont typeface="Arial" panose="020B0604020202020204" pitchFamily="34" charset="0"/>
              <a:buChar char="•"/>
            </a:pPr>
            <a:r>
              <a:rPr lang="it-IT" sz="1400" dirty="0">
                <a:latin typeface="Open Sans" pitchFamily="34" charset="0"/>
                <a:ea typeface="Open Sans" pitchFamily="34" charset="-122"/>
                <a:cs typeface="Open Sans" pitchFamily="34" charset="-120"/>
              </a:rPr>
              <a:t>T</a:t>
            </a:r>
            <a:r>
              <a:rPr lang="it-IT" sz="1400" noProof="0" dirty="0">
                <a:latin typeface="Open Sans" pitchFamily="34" charset="0"/>
                <a:ea typeface="Open Sans" pitchFamily="34" charset="-122"/>
                <a:cs typeface="Open Sans" pitchFamily="34" charset="-120"/>
              </a:rPr>
              <a:t>ermini di presentabilità </a:t>
            </a:r>
          </a:p>
          <a:p>
            <a:pPr marL="285750" indent="-285750">
              <a:lnSpc>
                <a:spcPts val="2850"/>
              </a:lnSpc>
              <a:buFont typeface="Arial" panose="020B0604020202020204" pitchFamily="34" charset="0"/>
              <a:buChar char="•"/>
            </a:pPr>
            <a:r>
              <a:rPr lang="it-IT" sz="1400" dirty="0">
                <a:latin typeface="Open Sans" pitchFamily="34" charset="0"/>
                <a:ea typeface="Open Sans" pitchFamily="34" charset="-122"/>
                <a:cs typeface="Open Sans" pitchFamily="34" charset="-120"/>
              </a:rPr>
              <a:t>Termini di integrazione documentale</a:t>
            </a:r>
          </a:p>
          <a:p>
            <a:pPr marL="285750" indent="-285750">
              <a:lnSpc>
                <a:spcPts val="2850"/>
              </a:lnSpc>
              <a:buFont typeface="Arial" panose="020B0604020202020204" pitchFamily="34" charset="0"/>
              <a:buChar char="•"/>
            </a:pPr>
            <a:r>
              <a:rPr lang="it-IT" sz="1400" noProof="0" dirty="0">
                <a:latin typeface="Open Sans" pitchFamily="34" charset="0"/>
                <a:ea typeface="Open Sans" pitchFamily="34" charset="-122"/>
                <a:cs typeface="Open Sans" pitchFamily="34" charset="-120"/>
              </a:rPr>
              <a:t>Difformità valori algoritmo Fondo Vs. calcoli APL</a:t>
            </a:r>
          </a:p>
          <a:p>
            <a:pPr marL="285750" indent="-285750">
              <a:lnSpc>
                <a:spcPts val="2850"/>
              </a:lnSpc>
              <a:buFont typeface="Arial" panose="020B0604020202020204" pitchFamily="34" charset="0"/>
              <a:buChar char="•"/>
            </a:pPr>
            <a:r>
              <a:rPr lang="it-IT" sz="1400" dirty="0">
                <a:latin typeface="Open Sans" pitchFamily="34" charset="0"/>
                <a:ea typeface="Open Sans" pitchFamily="34" charset="-122"/>
                <a:cs typeface="Open Sans" pitchFamily="34" charset="-120"/>
              </a:rPr>
              <a:t>Coerenza e/o corrispondenza tra i dati trasmessi nei flussi: dati generali istanza, dati autorizzazione, dati Accordo APL/OO.SS. (es. Tipologia Cassa, Causale, Periodo…)</a:t>
            </a:r>
          </a:p>
          <a:p>
            <a:pPr marL="285750" indent="-285750">
              <a:lnSpc>
                <a:spcPts val="2850"/>
              </a:lnSpc>
              <a:buFont typeface="Arial" panose="020B0604020202020204" pitchFamily="34" charset="0"/>
              <a:buChar char="•"/>
            </a:pPr>
            <a:r>
              <a:rPr lang="it-IT" sz="1400" dirty="0">
                <a:latin typeface="Open Sans" pitchFamily="34" charset="0"/>
                <a:ea typeface="Open Sans" pitchFamily="34" charset="-122"/>
                <a:cs typeface="Open Sans" pitchFamily="34" charset="-120"/>
              </a:rPr>
              <a:t>Corrispondenza dei giorni di Cassa dei lavoratori e periodo autorizzato/richiesto   </a:t>
            </a:r>
          </a:p>
          <a:p>
            <a:pPr marL="285750" indent="-285750">
              <a:lnSpc>
                <a:spcPts val="2850"/>
              </a:lnSpc>
              <a:buFont typeface="Arial" panose="020B0604020202020204" pitchFamily="34" charset="0"/>
              <a:buChar char="•"/>
            </a:pPr>
            <a:endParaRPr lang="it-IT" sz="1750" noProof="0" dirty="0">
              <a:solidFill>
                <a:srgbClr val="FF0000"/>
              </a:solidFill>
              <a:latin typeface="Open Sans" pitchFamily="34" charset="0"/>
              <a:ea typeface="Open Sans" pitchFamily="34" charset="-122"/>
              <a:cs typeface="Open Sans" pitchFamily="34" charset="-120"/>
            </a:endParaRPr>
          </a:p>
          <a:p>
            <a:pPr marL="285750" indent="-285750">
              <a:lnSpc>
                <a:spcPts val="2850"/>
              </a:lnSpc>
              <a:buFont typeface="Arial" panose="020B0604020202020204" pitchFamily="34" charset="0"/>
              <a:buChar char="•"/>
            </a:pPr>
            <a:endParaRPr lang="it-IT" sz="1750" dirty="0">
              <a:solidFill>
                <a:srgbClr val="2B2E3C"/>
              </a:solidFill>
              <a:latin typeface="Open Sans" pitchFamily="34" charset="0"/>
              <a:ea typeface="Open Sans" pitchFamily="34" charset="-122"/>
              <a:cs typeface="Open Sans" pitchFamily="34" charset="-120"/>
            </a:endParaRPr>
          </a:p>
          <a:p>
            <a:pPr marL="285750" indent="-285750">
              <a:lnSpc>
                <a:spcPts val="2850"/>
              </a:lnSpc>
              <a:buFont typeface="Arial" panose="020B0604020202020204" pitchFamily="34" charset="0"/>
              <a:buChar char="•"/>
            </a:pPr>
            <a:endParaRPr lang="it-IT" sz="1750"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05609" y="396214"/>
            <a:ext cx="13694485" cy="708779"/>
          </a:xfrm>
          <a:prstGeom prst="rect">
            <a:avLst/>
          </a:prstGeom>
          <a:noFill/>
          <a:ln/>
        </p:spPr>
        <p:txBody>
          <a:bodyPr wrap="none" lIns="0" tIns="0" rIns="0" bIns="0" rtlCol="0" anchor="t"/>
          <a:lstStyle/>
          <a:p>
            <a:pPr marL="0" indent="0" algn="ctr">
              <a:lnSpc>
                <a:spcPts val="5550"/>
              </a:lnSpc>
              <a:buNone/>
            </a:pPr>
            <a:r>
              <a:rPr lang="it-IT" sz="4000" dirty="0">
                <a:solidFill>
                  <a:srgbClr val="2C3F42"/>
                </a:solidFill>
                <a:latin typeface="Bitter Medium" pitchFamily="34" charset="0"/>
                <a:ea typeface="Bitter Medium" pitchFamily="34" charset="-122"/>
                <a:cs typeface="Bitter Medium" pitchFamily="34" charset="-120"/>
              </a:rPr>
              <a:t>Fasi del processo di p</a:t>
            </a:r>
            <a:r>
              <a:rPr lang="it-IT" sz="4000" noProof="0" dirty="0" err="1">
                <a:solidFill>
                  <a:srgbClr val="2C3F42"/>
                </a:solidFill>
                <a:latin typeface="Bitter Medium" pitchFamily="34" charset="0"/>
                <a:ea typeface="Bitter Medium" pitchFamily="34" charset="-122"/>
                <a:cs typeface="Bitter Medium" pitchFamily="34" charset="-120"/>
              </a:rPr>
              <a:t>resentazione</a:t>
            </a:r>
            <a:r>
              <a:rPr lang="it-IT" sz="4000" noProof="0" dirty="0">
                <a:solidFill>
                  <a:srgbClr val="2C3F42"/>
                </a:solidFill>
                <a:latin typeface="Bitter Medium" pitchFamily="34" charset="0"/>
                <a:ea typeface="Bitter Medium" pitchFamily="34" charset="-122"/>
                <a:cs typeface="Bitter Medium" pitchFamily="34" charset="-120"/>
              </a:rPr>
              <a:t> istanza e calcolo AIS</a:t>
            </a:r>
            <a:endParaRPr lang="it-IT" sz="4000" noProof="0" dirty="0"/>
          </a:p>
        </p:txBody>
      </p:sp>
      <p:sp>
        <p:nvSpPr>
          <p:cNvPr id="3" name="Text 1"/>
          <p:cNvSpPr/>
          <p:nvPr/>
        </p:nvSpPr>
        <p:spPr>
          <a:xfrm>
            <a:off x="1047027" y="1310534"/>
            <a:ext cx="2835235" cy="354330"/>
          </a:xfrm>
          <a:prstGeom prst="rect">
            <a:avLst/>
          </a:prstGeom>
          <a:noFill/>
          <a:ln/>
        </p:spPr>
        <p:txBody>
          <a:bodyPr wrap="none" lIns="0" tIns="0" rIns="0" bIns="0" rtlCol="0" anchor="t"/>
          <a:lstStyle/>
          <a:p>
            <a:pPr marL="0" indent="0">
              <a:lnSpc>
                <a:spcPts val="2750"/>
              </a:lnSpc>
              <a:buNone/>
            </a:pPr>
            <a:r>
              <a:rPr lang="it-IT" sz="2200" b="1" noProof="0" dirty="0">
                <a:solidFill>
                  <a:srgbClr val="2B2E3C"/>
                </a:solidFill>
                <a:latin typeface="Bitter Medium" pitchFamily="34" charset="0"/>
                <a:ea typeface="Bitter Medium" pitchFamily="34" charset="-122"/>
                <a:cs typeface="Bitter Medium" pitchFamily="34" charset="-120"/>
              </a:rPr>
              <a:t>1. </a:t>
            </a:r>
            <a:r>
              <a:rPr lang="it-IT" sz="2200" b="1" noProof="0" dirty="0" err="1">
                <a:solidFill>
                  <a:srgbClr val="2B2E3C"/>
                </a:solidFill>
                <a:latin typeface="Bitter Medium" pitchFamily="34" charset="0"/>
                <a:ea typeface="Bitter Medium" pitchFamily="34" charset="-122"/>
                <a:cs typeface="Bitter Medium" pitchFamily="34" charset="-120"/>
              </a:rPr>
              <a:t>Pre</a:t>
            </a:r>
            <a:r>
              <a:rPr lang="it-IT" sz="2200" b="1" noProof="0" dirty="0">
                <a:solidFill>
                  <a:srgbClr val="2B2E3C"/>
                </a:solidFill>
                <a:latin typeface="Bitter Medium" pitchFamily="34" charset="0"/>
                <a:ea typeface="Bitter Medium" pitchFamily="34" charset="-122"/>
                <a:cs typeface="Bitter Medium" pitchFamily="34" charset="-120"/>
              </a:rPr>
              <a:t>-caricamento</a:t>
            </a:r>
            <a:endParaRPr lang="it-IT" sz="2200" b="1" noProof="0" dirty="0"/>
          </a:p>
        </p:txBody>
      </p:sp>
      <p:sp>
        <p:nvSpPr>
          <p:cNvPr id="4" name="Text 2"/>
          <p:cNvSpPr/>
          <p:nvPr/>
        </p:nvSpPr>
        <p:spPr>
          <a:xfrm>
            <a:off x="351544" y="1824843"/>
            <a:ext cx="4099971" cy="1253083"/>
          </a:xfrm>
          <a:prstGeom prst="rect">
            <a:avLst/>
          </a:prstGeom>
          <a:noFill/>
          <a:ln/>
        </p:spPr>
        <p:txBody>
          <a:bodyPr wrap="square" lIns="0" tIns="0" rIns="0" bIns="0" rtlCol="0" anchor="t"/>
          <a:lstStyle/>
          <a:p>
            <a:pPr marL="0" indent="0" algn="ctr">
              <a:lnSpc>
                <a:spcPts val="2850"/>
              </a:lnSpc>
              <a:buNone/>
            </a:pPr>
            <a:r>
              <a:rPr lang="it-IT" sz="1750" noProof="0" dirty="0">
                <a:solidFill>
                  <a:srgbClr val="2B2E3C"/>
                </a:solidFill>
                <a:latin typeface="Open Sans" pitchFamily="34" charset="0"/>
                <a:ea typeface="Open Sans" pitchFamily="34" charset="-122"/>
                <a:cs typeface="Open Sans" pitchFamily="34" charset="-120"/>
              </a:rPr>
              <a:t>L’ APL carica in piattaforma i dati disponibili in stato </a:t>
            </a:r>
            <a:r>
              <a:rPr lang="it-IT" sz="1750" dirty="0">
                <a:solidFill>
                  <a:srgbClr val="2B2E3C"/>
                </a:solidFill>
                <a:latin typeface="Open Sans" pitchFamily="34" charset="0"/>
                <a:ea typeface="Open Sans" pitchFamily="34" charset="-122"/>
                <a:cs typeface="Open Sans" pitchFamily="34" charset="-120"/>
              </a:rPr>
              <a:t>«</a:t>
            </a:r>
            <a:r>
              <a:rPr lang="it-IT" sz="1750" noProof="0" dirty="0">
                <a:solidFill>
                  <a:srgbClr val="2B2E3C"/>
                </a:solidFill>
                <a:latin typeface="Open Sans" pitchFamily="34" charset="0"/>
                <a:ea typeface="Open Sans" pitchFamily="34" charset="-122"/>
                <a:cs typeface="Open Sans" pitchFamily="34" charset="-120"/>
              </a:rPr>
              <a:t>bozza», senza invio formale</a:t>
            </a:r>
            <a:endParaRPr lang="it-IT" sz="1750" noProof="0" dirty="0"/>
          </a:p>
        </p:txBody>
      </p:sp>
      <p:sp>
        <p:nvSpPr>
          <p:cNvPr id="11" name="Text 5"/>
          <p:cNvSpPr/>
          <p:nvPr/>
        </p:nvSpPr>
        <p:spPr>
          <a:xfrm>
            <a:off x="9085077" y="4137506"/>
            <a:ext cx="5132992" cy="354330"/>
          </a:xfrm>
          <a:prstGeom prst="rect">
            <a:avLst/>
          </a:prstGeom>
          <a:noFill/>
          <a:ln/>
        </p:spPr>
        <p:txBody>
          <a:bodyPr wrap="none" lIns="0" tIns="0" rIns="0" bIns="0" rtlCol="0" anchor="t"/>
          <a:lstStyle/>
          <a:p>
            <a:pPr marL="0" indent="0" algn="l">
              <a:lnSpc>
                <a:spcPts val="2750"/>
              </a:lnSpc>
              <a:buNone/>
            </a:pPr>
            <a:r>
              <a:rPr lang="it-IT" sz="2200" b="1" noProof="0" dirty="0">
                <a:solidFill>
                  <a:srgbClr val="2B2E3C"/>
                </a:solidFill>
                <a:latin typeface="Bitter Medium" pitchFamily="34" charset="0"/>
                <a:ea typeface="Bitter Medium" pitchFamily="34" charset="-122"/>
                <a:cs typeface="Bitter Medium" pitchFamily="34" charset="-120"/>
              </a:rPr>
              <a:t>3. Completamento e calcolo automatico</a:t>
            </a:r>
            <a:endParaRPr lang="it-IT" sz="2200" b="1" noProof="0" dirty="0"/>
          </a:p>
        </p:txBody>
      </p:sp>
      <p:sp>
        <p:nvSpPr>
          <p:cNvPr id="12" name="Text 6"/>
          <p:cNvSpPr/>
          <p:nvPr/>
        </p:nvSpPr>
        <p:spPr>
          <a:xfrm>
            <a:off x="100360" y="4550097"/>
            <a:ext cx="4180829" cy="1697196"/>
          </a:xfrm>
          <a:prstGeom prst="rect">
            <a:avLst/>
          </a:prstGeom>
          <a:noFill/>
          <a:ln/>
        </p:spPr>
        <p:txBody>
          <a:bodyPr wrap="square" lIns="0" tIns="0" rIns="0" bIns="0" rtlCol="0" anchor="t"/>
          <a:lstStyle/>
          <a:p>
            <a:pPr marL="0" indent="0" algn="ctr">
              <a:lnSpc>
                <a:spcPts val="2850"/>
              </a:lnSpc>
              <a:buNone/>
            </a:pPr>
            <a:r>
              <a:rPr lang="it-IT" sz="1750" noProof="0" dirty="0">
                <a:solidFill>
                  <a:srgbClr val="2B2E3C"/>
                </a:solidFill>
                <a:latin typeface="Open Sans" pitchFamily="34" charset="0"/>
                <a:ea typeface="Open Sans" pitchFamily="34" charset="-122"/>
                <a:cs typeface="Open Sans" pitchFamily="34" charset="-120"/>
              </a:rPr>
              <a:t>Con tutti i dati essenziali ed i</a:t>
            </a:r>
          </a:p>
          <a:p>
            <a:pPr marL="0" indent="0" algn="ctr">
              <a:lnSpc>
                <a:spcPts val="2850"/>
              </a:lnSpc>
              <a:buNone/>
            </a:pPr>
            <a:r>
              <a:rPr lang="it-IT" sz="1750" noProof="0" dirty="0">
                <a:solidFill>
                  <a:srgbClr val="2B2E3C"/>
                </a:solidFill>
                <a:latin typeface="Open Sans" pitchFamily="34" charset="0"/>
                <a:ea typeface="Open Sans" pitchFamily="34" charset="-122"/>
                <a:cs typeface="Open Sans" pitchFamily="34" charset="-120"/>
              </a:rPr>
              <a:t> documenti obbligatori l'istanza può essere formalmente presentata ed entra nel processo di valutazione</a:t>
            </a:r>
            <a:endParaRPr lang="it-IT" sz="1750" noProof="0" dirty="0"/>
          </a:p>
        </p:txBody>
      </p:sp>
      <p:sp>
        <p:nvSpPr>
          <p:cNvPr id="15" name="Text 7"/>
          <p:cNvSpPr/>
          <p:nvPr/>
        </p:nvSpPr>
        <p:spPr>
          <a:xfrm>
            <a:off x="9209445" y="1664864"/>
            <a:ext cx="2835235" cy="354330"/>
          </a:xfrm>
          <a:prstGeom prst="rect">
            <a:avLst/>
          </a:prstGeom>
          <a:noFill/>
          <a:ln/>
        </p:spPr>
        <p:txBody>
          <a:bodyPr wrap="none" lIns="0" tIns="0" rIns="0" bIns="0" rtlCol="0" anchor="t"/>
          <a:lstStyle/>
          <a:p>
            <a:pPr marL="0" indent="0">
              <a:lnSpc>
                <a:spcPts val="2750"/>
              </a:lnSpc>
              <a:buNone/>
            </a:pPr>
            <a:r>
              <a:rPr lang="it-IT" sz="2200" b="1" noProof="0" dirty="0">
                <a:solidFill>
                  <a:srgbClr val="2B2E3C"/>
                </a:solidFill>
                <a:latin typeface="Bitter Medium" pitchFamily="34" charset="0"/>
                <a:ea typeface="Bitter Medium" pitchFamily="34" charset="-122"/>
                <a:cs typeface="Bitter Medium" pitchFamily="34" charset="-120"/>
              </a:rPr>
              <a:t>2. </a:t>
            </a:r>
            <a:r>
              <a:rPr lang="it-IT" sz="2200" b="1" noProof="0" dirty="0" err="1">
                <a:solidFill>
                  <a:srgbClr val="2B2E3C"/>
                </a:solidFill>
                <a:latin typeface="Bitter Medium" pitchFamily="34" charset="0"/>
                <a:ea typeface="Bitter Medium" pitchFamily="34" charset="-122"/>
                <a:cs typeface="Bitter Medium" pitchFamily="34" charset="-120"/>
              </a:rPr>
              <a:t>Alert</a:t>
            </a:r>
            <a:r>
              <a:rPr lang="it-IT" sz="2200" b="1" noProof="0" dirty="0">
                <a:solidFill>
                  <a:srgbClr val="2B2E3C"/>
                </a:solidFill>
                <a:latin typeface="Bitter Medium" pitchFamily="34" charset="0"/>
                <a:ea typeface="Bitter Medium" pitchFamily="34" charset="-122"/>
                <a:cs typeface="Bitter Medium" pitchFamily="34" charset="-120"/>
              </a:rPr>
              <a:t> scadenze</a:t>
            </a:r>
            <a:endParaRPr lang="it-IT" sz="2200" b="1" noProof="0" dirty="0"/>
          </a:p>
        </p:txBody>
      </p:sp>
      <p:sp>
        <p:nvSpPr>
          <p:cNvPr id="16" name="Text 8"/>
          <p:cNvSpPr/>
          <p:nvPr/>
        </p:nvSpPr>
        <p:spPr>
          <a:xfrm>
            <a:off x="8741098" y="2109345"/>
            <a:ext cx="4555354" cy="1088708"/>
          </a:xfrm>
          <a:prstGeom prst="rect">
            <a:avLst/>
          </a:prstGeom>
          <a:noFill/>
          <a:ln/>
        </p:spPr>
        <p:txBody>
          <a:bodyPr wrap="square" lIns="0" tIns="0" rIns="0" bIns="0" rtlCol="0" anchor="t"/>
          <a:lstStyle/>
          <a:p>
            <a:pPr marL="0" indent="0" algn="ctr">
              <a:lnSpc>
                <a:spcPts val="2850"/>
              </a:lnSpc>
              <a:buNone/>
            </a:pPr>
            <a:r>
              <a:rPr lang="it-IT" sz="1750" noProof="0" dirty="0">
                <a:solidFill>
                  <a:srgbClr val="2B2E3C"/>
                </a:solidFill>
                <a:latin typeface="Open Sans" pitchFamily="34" charset="0"/>
                <a:ea typeface="Open Sans" pitchFamily="34" charset="-122"/>
                <a:cs typeface="Open Sans" pitchFamily="34" charset="-120"/>
              </a:rPr>
              <a:t>Il </a:t>
            </a:r>
            <a:r>
              <a:rPr lang="it-IT" sz="1750" dirty="0">
                <a:solidFill>
                  <a:srgbClr val="2B2E3C"/>
                </a:solidFill>
                <a:latin typeface="Open Sans" pitchFamily="34" charset="0"/>
                <a:ea typeface="Open Sans" pitchFamily="34" charset="-122"/>
                <a:cs typeface="Open Sans" pitchFamily="34" charset="-120"/>
              </a:rPr>
              <a:t>s</a:t>
            </a:r>
            <a:r>
              <a:rPr lang="it-IT" sz="1750" noProof="0" dirty="0" err="1">
                <a:solidFill>
                  <a:srgbClr val="2B2E3C"/>
                </a:solidFill>
                <a:latin typeface="Open Sans" pitchFamily="34" charset="0"/>
                <a:ea typeface="Open Sans" pitchFamily="34" charset="-122"/>
                <a:cs typeface="Open Sans" pitchFamily="34" charset="-120"/>
              </a:rPr>
              <a:t>istema</a:t>
            </a:r>
            <a:r>
              <a:rPr lang="it-IT" sz="1750" noProof="0" dirty="0">
                <a:solidFill>
                  <a:srgbClr val="2B2E3C"/>
                </a:solidFill>
                <a:latin typeface="Open Sans" pitchFamily="34" charset="0"/>
                <a:ea typeface="Open Sans" pitchFamily="34" charset="-122"/>
                <a:cs typeface="Open Sans" pitchFamily="34" charset="-120"/>
              </a:rPr>
              <a:t> informativo invia promemoria all’</a:t>
            </a:r>
            <a:r>
              <a:rPr lang="it-IT" sz="1750" noProof="0" dirty="0" err="1">
                <a:solidFill>
                  <a:srgbClr val="2B2E3C"/>
                </a:solidFill>
                <a:latin typeface="Open Sans" pitchFamily="34" charset="0"/>
                <a:ea typeface="Open Sans" pitchFamily="34" charset="-122"/>
                <a:cs typeface="Open Sans" pitchFamily="34" charset="-120"/>
              </a:rPr>
              <a:t>ApL</a:t>
            </a:r>
            <a:r>
              <a:rPr lang="it-IT" sz="1750" noProof="0" dirty="0">
                <a:solidFill>
                  <a:srgbClr val="2B2E3C"/>
                </a:solidFill>
                <a:latin typeface="Open Sans" pitchFamily="34" charset="0"/>
                <a:ea typeface="Open Sans" pitchFamily="34" charset="-122"/>
                <a:cs typeface="Open Sans" pitchFamily="34" charset="-120"/>
              </a:rPr>
              <a:t> per ricordare di completare le bozze prima della scadenza.</a:t>
            </a:r>
            <a:endParaRPr lang="it-IT" sz="1750" noProof="0" dirty="0"/>
          </a:p>
        </p:txBody>
      </p:sp>
      <p:pic>
        <p:nvPicPr>
          <p:cNvPr id="5" name="Image 0" descr="preencoded.png"/>
          <p:cNvPicPr>
            <a:picLocks noChangeAspect="1"/>
          </p:cNvPicPr>
          <p:nvPr/>
        </p:nvPicPr>
        <p:blipFill>
          <a:blip r:embed="rId3"/>
          <a:stretch>
            <a:fillRect/>
          </a:stretch>
        </p:blipFill>
        <p:spPr>
          <a:xfrm>
            <a:off x="4176123" y="1371793"/>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370201" y="2134865"/>
            <a:ext cx="339328" cy="424220"/>
          </a:xfrm>
          <a:prstGeom prst="rect">
            <a:avLst/>
          </a:prstGeom>
        </p:spPr>
      </p:pic>
      <p:pic>
        <p:nvPicPr>
          <p:cNvPr id="9" name="Image 2" descr="preencoded.png"/>
          <p:cNvPicPr>
            <a:picLocks noChangeAspect="1"/>
          </p:cNvPicPr>
          <p:nvPr/>
        </p:nvPicPr>
        <p:blipFill>
          <a:blip r:embed="rId5"/>
          <a:stretch>
            <a:fillRect/>
          </a:stretch>
        </p:blipFill>
        <p:spPr>
          <a:xfrm>
            <a:off x="4176123" y="1371793"/>
            <a:ext cx="4564975" cy="4564975"/>
          </a:xfrm>
          <a:prstGeom prst="rect">
            <a:avLst/>
          </a:prstGeom>
        </p:spPr>
      </p:pic>
      <p:sp>
        <p:nvSpPr>
          <p:cNvPr id="20" name="Rettangolo con angoli arrotondati 19">
            <a:extLst>
              <a:ext uri="{FF2B5EF4-FFF2-40B4-BE49-F238E27FC236}">
                <a16:creationId xmlns:a16="http://schemas.microsoft.com/office/drawing/2014/main" id="{72B46E1E-143A-F264-CD66-16EDBC4F76C3}"/>
              </a:ext>
            </a:extLst>
          </p:cNvPr>
          <p:cNvSpPr/>
          <p:nvPr/>
        </p:nvSpPr>
        <p:spPr>
          <a:xfrm>
            <a:off x="4193877" y="6531317"/>
            <a:ext cx="4585272" cy="155585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1" name="CasellaDiTesto 20">
            <a:extLst>
              <a:ext uri="{FF2B5EF4-FFF2-40B4-BE49-F238E27FC236}">
                <a16:creationId xmlns:a16="http://schemas.microsoft.com/office/drawing/2014/main" id="{0BBC34BD-462A-F529-F13F-43322B41DF16}"/>
              </a:ext>
            </a:extLst>
          </p:cNvPr>
          <p:cNvSpPr txBox="1"/>
          <p:nvPr/>
        </p:nvSpPr>
        <p:spPr>
          <a:xfrm>
            <a:off x="4324442" y="6595599"/>
            <a:ext cx="4366065" cy="1455783"/>
          </a:xfrm>
          <a:prstGeom prst="rect">
            <a:avLst/>
          </a:prstGeom>
          <a:noFill/>
        </p:spPr>
        <p:txBody>
          <a:bodyPr wrap="square">
            <a:spAutoFit/>
          </a:bodyPr>
          <a:lstStyle/>
          <a:p>
            <a:pPr>
              <a:lnSpc>
                <a:spcPct val="115000"/>
              </a:lnSpc>
              <a:spcAft>
                <a:spcPts val="800"/>
              </a:spcAft>
              <a:buNone/>
            </a:pPr>
            <a:r>
              <a:rPr lang="it-IT" sz="1200" b="1" noProof="0" dirty="0">
                <a:solidFill>
                  <a:srgbClr val="2B2E3C"/>
                </a:solidFill>
                <a:latin typeface="Open Sans" pitchFamily="34" charset="0"/>
                <a:ea typeface="Open Sans" pitchFamily="34" charset="-122"/>
                <a:cs typeface="Open Sans" pitchFamily="34" charset="-120"/>
              </a:rPr>
              <a:t>*Dati dell’istanza: </a:t>
            </a:r>
            <a:r>
              <a:rPr lang="it-IT" sz="1200" noProof="0" dirty="0">
                <a:solidFill>
                  <a:srgbClr val="2B2E3C"/>
                </a:solidFill>
                <a:latin typeface="Open Sans" pitchFamily="34" charset="0"/>
                <a:ea typeface="Open Sans" pitchFamily="34" charset="-122"/>
                <a:cs typeface="Open Sans" pitchFamily="34" charset="-120"/>
              </a:rPr>
              <a:t>1.Tipologia di cassa e causali 2. Dati dell’Accordo ApL/OO.SS. 3. Dati Provvedimento Autorizzazione 4. Dati dell’utilizzatore 5. Dati U.P.</a:t>
            </a:r>
          </a:p>
          <a:p>
            <a:pPr>
              <a:lnSpc>
                <a:spcPct val="115000"/>
              </a:lnSpc>
              <a:spcAft>
                <a:spcPts val="800"/>
              </a:spcAft>
              <a:buNone/>
            </a:pPr>
            <a:r>
              <a:rPr lang="it-IT" sz="1200" b="1" noProof="0" dirty="0">
                <a:solidFill>
                  <a:srgbClr val="2B2E3C"/>
                </a:solidFill>
                <a:latin typeface="Open Sans" pitchFamily="34" charset="0"/>
                <a:ea typeface="Open Sans" pitchFamily="34" charset="-122"/>
                <a:cs typeface="Open Sans" pitchFamily="34" charset="-120"/>
              </a:rPr>
              <a:t>*Dati del rimborso (conteggio AIS): </a:t>
            </a:r>
            <a:r>
              <a:rPr lang="it-IT" sz="1200" noProof="0" dirty="0">
                <a:solidFill>
                  <a:srgbClr val="2B2E3C"/>
                </a:solidFill>
                <a:latin typeface="Open Sans" pitchFamily="34" charset="0"/>
                <a:ea typeface="Open Sans" pitchFamily="34" charset="-122"/>
                <a:cs typeface="Open Sans" pitchFamily="34" charset="-120"/>
              </a:rPr>
              <a:t>6. Dati anagrafici dei lavoratori 7. Dati contrattuali/retributivi lavoratori  8. Dati relativi all’importo da rimborsare</a:t>
            </a:r>
          </a:p>
        </p:txBody>
      </p:sp>
      <p:sp>
        <p:nvSpPr>
          <p:cNvPr id="22" name="Freccia circolare a sinistra 21">
            <a:extLst>
              <a:ext uri="{FF2B5EF4-FFF2-40B4-BE49-F238E27FC236}">
                <a16:creationId xmlns:a16="http://schemas.microsoft.com/office/drawing/2014/main" id="{C7B16855-F7E6-C06A-61E3-9FB9FF4F9E59}"/>
              </a:ext>
            </a:extLst>
          </p:cNvPr>
          <p:cNvSpPr/>
          <p:nvPr/>
        </p:nvSpPr>
        <p:spPr>
          <a:xfrm rot="11488161" flipV="1">
            <a:off x="438096" y="6380551"/>
            <a:ext cx="3159889" cy="1277607"/>
          </a:xfrm>
          <a:prstGeom prst="curvedLeftArrow">
            <a:avLst>
              <a:gd name="adj1" fmla="val 50000"/>
              <a:gd name="adj2" fmla="val 44556"/>
              <a:gd name="adj3" fmla="val 250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solidFill>
                <a:schemeClr val="tx1"/>
              </a:solidFill>
            </a:endParaRPr>
          </a:p>
        </p:txBody>
      </p:sp>
      <p:pic>
        <p:nvPicPr>
          <p:cNvPr id="23" name="Image 7" descr="preencoded.png">
            <a:extLst>
              <a:ext uri="{FF2B5EF4-FFF2-40B4-BE49-F238E27FC236}">
                <a16:creationId xmlns:a16="http://schemas.microsoft.com/office/drawing/2014/main" id="{24052E72-CBFE-202B-14A5-496A713352A9}"/>
              </a:ext>
            </a:extLst>
          </p:cNvPr>
          <p:cNvPicPr>
            <a:picLocks noChangeAspect="1"/>
          </p:cNvPicPr>
          <p:nvPr/>
        </p:nvPicPr>
        <p:blipFill>
          <a:blip r:embed="rId6"/>
          <a:stretch>
            <a:fillRect/>
          </a:stretch>
        </p:blipFill>
        <p:spPr>
          <a:xfrm>
            <a:off x="7546901" y="2239275"/>
            <a:ext cx="339328" cy="424220"/>
          </a:xfrm>
          <a:prstGeom prst="rect">
            <a:avLst/>
          </a:prstGeom>
        </p:spPr>
      </p:pic>
      <p:pic>
        <p:nvPicPr>
          <p:cNvPr id="24" name="Image 4" descr="preencoded.png">
            <a:extLst>
              <a:ext uri="{FF2B5EF4-FFF2-40B4-BE49-F238E27FC236}">
                <a16:creationId xmlns:a16="http://schemas.microsoft.com/office/drawing/2014/main" id="{16C1830D-E138-F666-F42B-F6D292FB3F02}"/>
              </a:ext>
            </a:extLst>
          </p:cNvPr>
          <p:cNvPicPr>
            <a:picLocks noChangeAspect="1"/>
          </p:cNvPicPr>
          <p:nvPr/>
        </p:nvPicPr>
        <p:blipFill>
          <a:blip r:embed="rId7"/>
          <a:stretch>
            <a:fillRect/>
          </a:stretch>
        </p:blipFill>
        <p:spPr>
          <a:xfrm>
            <a:off x="4176123" y="1387667"/>
            <a:ext cx="4564975" cy="4564975"/>
          </a:xfrm>
          <a:prstGeom prst="rect">
            <a:avLst/>
          </a:prstGeom>
        </p:spPr>
      </p:pic>
      <p:sp>
        <p:nvSpPr>
          <p:cNvPr id="25" name="Text 2">
            <a:extLst>
              <a:ext uri="{FF2B5EF4-FFF2-40B4-BE49-F238E27FC236}">
                <a16:creationId xmlns:a16="http://schemas.microsoft.com/office/drawing/2014/main" id="{1435BFFC-B9F6-17CC-30B1-7E9F7ED0FAA7}"/>
              </a:ext>
            </a:extLst>
          </p:cNvPr>
          <p:cNvSpPr/>
          <p:nvPr/>
        </p:nvSpPr>
        <p:spPr>
          <a:xfrm>
            <a:off x="9045394" y="4675393"/>
            <a:ext cx="5284987" cy="3157993"/>
          </a:xfrm>
          <a:prstGeom prst="rect">
            <a:avLst/>
          </a:prstGeom>
          <a:noFill/>
          <a:ln/>
        </p:spPr>
        <p:txBody>
          <a:bodyPr wrap="square" lIns="0" tIns="0" rIns="0" bIns="0" rtlCol="0" anchor="t"/>
          <a:lstStyle/>
          <a:p>
            <a:pPr algn="ctr">
              <a:lnSpc>
                <a:spcPts val="2850"/>
              </a:lnSpc>
            </a:pPr>
            <a:r>
              <a:rPr lang="it-IT" sz="1750" noProof="0" dirty="0">
                <a:solidFill>
                  <a:srgbClr val="2B2E3C"/>
                </a:solidFill>
                <a:latin typeface="Open Sans" pitchFamily="34" charset="0"/>
                <a:ea typeface="Open Sans" pitchFamily="34" charset="-122"/>
                <a:cs typeface="Open Sans" pitchFamily="34" charset="-120"/>
              </a:rPr>
              <a:t>L’ ApL completa il caricamento dei dati* e dei documenti necessari in piattaforma</a:t>
            </a:r>
            <a:r>
              <a:rPr lang="it-IT" sz="1750" dirty="0">
                <a:solidFill>
                  <a:srgbClr val="2B2E3C"/>
                </a:solidFill>
                <a:latin typeface="Open Sans" pitchFamily="34" charset="0"/>
                <a:ea typeface="Open Sans" pitchFamily="34" charset="-122"/>
                <a:cs typeface="Open Sans" pitchFamily="34" charset="-120"/>
              </a:rPr>
              <a:t>. A questo punto, il sistema informativo effettua il calcolo provvisorio dell'AIS secondo l'algoritmo predefinito e i dati caricati. Il calcolo viene evidenziato al momento della simulazione e le eventuali differenze devono essere giustificate dall’ApL in un apposito campo note.</a:t>
            </a:r>
            <a:endParaRPr lang="it-IT" sz="1750" dirty="0"/>
          </a:p>
          <a:p>
            <a:pPr marL="0" indent="0" algn="ctr">
              <a:lnSpc>
                <a:spcPts val="2850"/>
              </a:lnSpc>
              <a:buNone/>
            </a:pPr>
            <a:endParaRPr lang="it-IT" sz="1750" noProof="0" dirty="0">
              <a:solidFill>
                <a:srgbClr val="2B2E3C"/>
              </a:solidFill>
              <a:latin typeface="Open Sans" pitchFamily="34" charset="0"/>
              <a:ea typeface="Open Sans" pitchFamily="34" charset="-122"/>
              <a:cs typeface="Open Sans" pitchFamily="34" charset="-120"/>
            </a:endParaRPr>
          </a:p>
        </p:txBody>
      </p:sp>
      <p:pic>
        <p:nvPicPr>
          <p:cNvPr id="26" name="Image 5" descr="preencoded.png">
            <a:extLst>
              <a:ext uri="{FF2B5EF4-FFF2-40B4-BE49-F238E27FC236}">
                <a16:creationId xmlns:a16="http://schemas.microsoft.com/office/drawing/2014/main" id="{A26B8E5F-E741-EC49-12DA-A02D2F04B5B7}"/>
              </a:ext>
            </a:extLst>
          </p:cNvPr>
          <p:cNvPicPr>
            <a:picLocks noChangeAspect="1"/>
          </p:cNvPicPr>
          <p:nvPr/>
        </p:nvPicPr>
        <p:blipFill>
          <a:blip r:embed="rId8"/>
          <a:stretch>
            <a:fillRect/>
          </a:stretch>
        </p:blipFill>
        <p:spPr>
          <a:xfrm>
            <a:off x="7651011" y="4549675"/>
            <a:ext cx="339328" cy="424220"/>
          </a:xfrm>
          <a:prstGeom prst="rect">
            <a:avLst/>
          </a:prstGeom>
        </p:spPr>
      </p:pic>
      <p:pic>
        <p:nvPicPr>
          <p:cNvPr id="27" name="Image 6" descr="preencoded.png">
            <a:extLst>
              <a:ext uri="{FF2B5EF4-FFF2-40B4-BE49-F238E27FC236}">
                <a16:creationId xmlns:a16="http://schemas.microsoft.com/office/drawing/2014/main" id="{317C97C0-22A6-3BAF-2D8E-6741C531F999}"/>
              </a:ext>
            </a:extLst>
          </p:cNvPr>
          <p:cNvPicPr>
            <a:picLocks noChangeAspect="1"/>
          </p:cNvPicPr>
          <p:nvPr/>
        </p:nvPicPr>
        <p:blipFill>
          <a:blip r:embed="rId9"/>
          <a:stretch>
            <a:fillRect/>
          </a:stretch>
        </p:blipFill>
        <p:spPr>
          <a:xfrm>
            <a:off x="4175047" y="1387667"/>
            <a:ext cx="4564975" cy="4564975"/>
          </a:xfrm>
          <a:prstGeom prst="rect">
            <a:avLst/>
          </a:prstGeom>
        </p:spPr>
      </p:pic>
      <p:pic>
        <p:nvPicPr>
          <p:cNvPr id="30" name="Image 3" descr="preencoded.png">
            <a:extLst>
              <a:ext uri="{FF2B5EF4-FFF2-40B4-BE49-F238E27FC236}">
                <a16:creationId xmlns:a16="http://schemas.microsoft.com/office/drawing/2014/main" id="{A144184B-CD36-1085-62FF-846D366C76BE}"/>
              </a:ext>
            </a:extLst>
          </p:cNvPr>
          <p:cNvPicPr>
            <a:picLocks noChangeAspect="1"/>
          </p:cNvPicPr>
          <p:nvPr/>
        </p:nvPicPr>
        <p:blipFill>
          <a:blip r:embed="rId10"/>
          <a:stretch>
            <a:fillRect/>
          </a:stretch>
        </p:blipFill>
        <p:spPr>
          <a:xfrm>
            <a:off x="7651011" y="4204165"/>
            <a:ext cx="339328" cy="424220"/>
          </a:xfrm>
          <a:prstGeom prst="rect">
            <a:avLst/>
          </a:prstGeom>
        </p:spPr>
      </p:pic>
      <p:pic>
        <p:nvPicPr>
          <p:cNvPr id="31" name="Image 5" descr="preencoded.png">
            <a:extLst>
              <a:ext uri="{FF2B5EF4-FFF2-40B4-BE49-F238E27FC236}">
                <a16:creationId xmlns:a16="http://schemas.microsoft.com/office/drawing/2014/main" id="{F2E19AD4-4E74-18D3-1C25-7C5DC0736EAE}"/>
              </a:ext>
            </a:extLst>
          </p:cNvPr>
          <p:cNvPicPr>
            <a:picLocks noChangeAspect="1"/>
          </p:cNvPicPr>
          <p:nvPr/>
        </p:nvPicPr>
        <p:blipFill>
          <a:blip r:embed="rId8"/>
          <a:stretch>
            <a:fillRect/>
          </a:stretch>
        </p:blipFill>
        <p:spPr>
          <a:xfrm>
            <a:off x="5030873" y="4290429"/>
            <a:ext cx="339328" cy="424220"/>
          </a:xfrm>
          <a:prstGeom prst="rect">
            <a:avLst/>
          </a:prstGeom>
        </p:spPr>
      </p:pic>
      <p:sp>
        <p:nvSpPr>
          <p:cNvPr id="7" name="CasellaDiTesto 6">
            <a:extLst>
              <a:ext uri="{FF2B5EF4-FFF2-40B4-BE49-F238E27FC236}">
                <a16:creationId xmlns:a16="http://schemas.microsoft.com/office/drawing/2014/main" id="{00F399C1-B2B6-C31F-4C0D-75DCC6877FB0}"/>
              </a:ext>
            </a:extLst>
          </p:cNvPr>
          <p:cNvSpPr txBox="1"/>
          <p:nvPr/>
        </p:nvSpPr>
        <p:spPr>
          <a:xfrm>
            <a:off x="1133139" y="3914295"/>
            <a:ext cx="2698596" cy="707886"/>
          </a:xfrm>
          <a:prstGeom prst="rect">
            <a:avLst/>
          </a:prstGeom>
          <a:noFill/>
        </p:spPr>
        <p:txBody>
          <a:bodyPr wrap="square" rtlCol="0">
            <a:spAutoFit/>
          </a:bodyPr>
          <a:lstStyle/>
          <a:p>
            <a:r>
              <a:rPr lang="it-IT" sz="2200" b="1" dirty="0">
                <a:solidFill>
                  <a:srgbClr val="2B2E3C"/>
                </a:solidFill>
                <a:latin typeface="Bitter Medium" pitchFamily="34" charset="0"/>
              </a:rPr>
              <a:t>4. Invio istanza </a:t>
            </a:r>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9144000" y="867575"/>
            <a:ext cx="5486400" cy="5985163"/>
          </a:xfrm>
          <a:prstGeom prst="rect">
            <a:avLst/>
          </a:prstGeom>
        </p:spPr>
      </p:pic>
      <p:sp>
        <p:nvSpPr>
          <p:cNvPr id="3" name="Text 0"/>
          <p:cNvSpPr/>
          <p:nvPr/>
        </p:nvSpPr>
        <p:spPr>
          <a:xfrm>
            <a:off x="3609041" y="150029"/>
            <a:ext cx="7511653" cy="637937"/>
          </a:xfrm>
          <a:prstGeom prst="rect">
            <a:avLst/>
          </a:prstGeom>
          <a:noFill/>
          <a:ln/>
        </p:spPr>
        <p:txBody>
          <a:bodyPr wrap="none" lIns="0" tIns="0" rIns="0" bIns="0" rtlCol="0" anchor="t"/>
          <a:lstStyle/>
          <a:p>
            <a:pPr marL="0" indent="0" algn="l">
              <a:lnSpc>
                <a:spcPts val="5000"/>
              </a:lnSpc>
              <a:buNone/>
            </a:pPr>
            <a:r>
              <a:rPr lang="it-IT" sz="4000" noProof="0" dirty="0">
                <a:solidFill>
                  <a:srgbClr val="2C3F42"/>
                </a:solidFill>
                <a:latin typeface="Bitter Medium" pitchFamily="34" charset="0"/>
                <a:ea typeface="Bitter Medium" pitchFamily="34" charset="-122"/>
                <a:cs typeface="Bitter Medium" pitchFamily="34" charset="-120"/>
              </a:rPr>
              <a:t>Termini e gestione delle istanze</a:t>
            </a:r>
            <a:endParaRPr lang="it-IT" sz="4000" noProof="0" dirty="0"/>
          </a:p>
        </p:txBody>
      </p:sp>
      <p:sp>
        <p:nvSpPr>
          <p:cNvPr id="4" name="Shape 1"/>
          <p:cNvSpPr/>
          <p:nvPr/>
        </p:nvSpPr>
        <p:spPr>
          <a:xfrm>
            <a:off x="977622" y="1586684"/>
            <a:ext cx="45719" cy="6133630"/>
          </a:xfrm>
          <a:prstGeom prst="roundRect">
            <a:avLst>
              <a:gd name="adj" fmla="val 375070"/>
            </a:avLst>
          </a:prstGeom>
          <a:solidFill>
            <a:srgbClr val="E2C8B5"/>
          </a:solidFill>
          <a:ln/>
        </p:spPr>
        <p:txBody>
          <a:bodyPr/>
          <a:lstStyle/>
          <a:p>
            <a:endParaRPr lang="it-IT" noProof="0" dirty="0"/>
          </a:p>
        </p:txBody>
      </p:sp>
      <p:sp>
        <p:nvSpPr>
          <p:cNvPr id="5" name="Shape 2"/>
          <p:cNvSpPr/>
          <p:nvPr/>
        </p:nvSpPr>
        <p:spPr>
          <a:xfrm>
            <a:off x="1213847" y="1419862"/>
            <a:ext cx="612338" cy="22860"/>
          </a:xfrm>
          <a:prstGeom prst="roundRect">
            <a:avLst>
              <a:gd name="adj" fmla="val 375070"/>
            </a:avLst>
          </a:prstGeom>
          <a:solidFill>
            <a:srgbClr val="E2C8B5"/>
          </a:solidFill>
          <a:ln/>
        </p:spPr>
        <p:txBody>
          <a:bodyPr/>
          <a:lstStyle/>
          <a:p>
            <a:endParaRPr lang="it-IT" noProof="0" dirty="0"/>
          </a:p>
        </p:txBody>
      </p:sp>
      <p:sp>
        <p:nvSpPr>
          <p:cNvPr id="6" name="Shape 3"/>
          <p:cNvSpPr/>
          <p:nvPr/>
        </p:nvSpPr>
        <p:spPr>
          <a:xfrm>
            <a:off x="770870" y="1192269"/>
            <a:ext cx="459224" cy="459224"/>
          </a:xfrm>
          <a:prstGeom prst="roundRect">
            <a:avLst>
              <a:gd name="adj" fmla="val 18671"/>
            </a:avLst>
          </a:prstGeom>
          <a:solidFill>
            <a:srgbClr val="FCE2CF"/>
          </a:solidFill>
          <a:ln w="7620">
            <a:solidFill>
              <a:srgbClr val="E2C8B5"/>
            </a:solidFill>
            <a:prstDash val="solid"/>
          </a:ln>
        </p:spPr>
        <p:txBody>
          <a:bodyPr/>
          <a:lstStyle/>
          <a:p>
            <a:endParaRPr lang="it-IT" noProof="0" dirty="0"/>
          </a:p>
        </p:txBody>
      </p:sp>
      <p:pic>
        <p:nvPicPr>
          <p:cNvPr id="7" name="Image 1" descr="preencoded.png"/>
          <p:cNvPicPr>
            <a:picLocks noChangeAspect="1"/>
          </p:cNvPicPr>
          <p:nvPr/>
        </p:nvPicPr>
        <p:blipFill>
          <a:blip r:embed="rId5"/>
          <a:stretch>
            <a:fillRect/>
          </a:stretch>
        </p:blipFill>
        <p:spPr>
          <a:xfrm>
            <a:off x="847427" y="1208935"/>
            <a:ext cx="306110" cy="382667"/>
          </a:xfrm>
          <a:prstGeom prst="rect">
            <a:avLst/>
          </a:prstGeom>
        </p:spPr>
      </p:pic>
      <p:sp>
        <p:nvSpPr>
          <p:cNvPr id="8" name="Text 4"/>
          <p:cNvSpPr/>
          <p:nvPr/>
        </p:nvSpPr>
        <p:spPr>
          <a:xfrm>
            <a:off x="2000643" y="1219403"/>
            <a:ext cx="5658410"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Termine di presentazione domande di rimborso </a:t>
            </a:r>
            <a:endParaRPr lang="it-IT" sz="2000" b="1" noProof="0" dirty="0"/>
          </a:p>
        </p:txBody>
      </p:sp>
      <p:sp>
        <p:nvSpPr>
          <p:cNvPr id="9" name="Text 5"/>
          <p:cNvSpPr/>
          <p:nvPr/>
        </p:nvSpPr>
        <p:spPr>
          <a:xfrm>
            <a:off x="2004535" y="1615705"/>
            <a:ext cx="6620176" cy="2299754"/>
          </a:xfrm>
          <a:prstGeom prst="rect">
            <a:avLst/>
          </a:prstGeom>
          <a:noFill/>
          <a:ln/>
        </p:spPr>
        <p:txBody>
          <a:bodyPr wrap="square" lIns="0" tIns="0" rIns="0" bIns="0" rtlCol="0" anchor="t"/>
          <a:lstStyle/>
          <a:p>
            <a:pPr marL="0" indent="0" algn="just">
              <a:lnSpc>
                <a:spcPts val="2550"/>
              </a:lnSpc>
              <a:buNone/>
            </a:pPr>
            <a:r>
              <a:rPr lang="it-IT" sz="1600" noProof="0" dirty="0">
                <a:solidFill>
                  <a:srgbClr val="2B2E3C"/>
                </a:solidFill>
                <a:latin typeface="Open Sans" pitchFamily="34" charset="0"/>
                <a:ea typeface="Open Sans" pitchFamily="34" charset="-122"/>
                <a:cs typeface="Open Sans" pitchFamily="34" charset="-120"/>
              </a:rPr>
              <a:t>Entro 90 giorni dall'ultimo mese di competenza della prestazione. </a:t>
            </a:r>
          </a:p>
          <a:p>
            <a:pPr algn="just">
              <a:lnSpc>
                <a:spcPts val="2550"/>
              </a:lnSpc>
            </a:pPr>
            <a:r>
              <a:rPr lang="it-IT" sz="1600" dirty="0">
                <a:solidFill>
                  <a:srgbClr val="2B2E3C"/>
                </a:solidFill>
                <a:latin typeface="Open Sans" pitchFamily="34" charset="0"/>
                <a:ea typeface="Open Sans" pitchFamily="34" charset="-122"/>
                <a:cs typeface="Open Sans" pitchFamily="34" charset="-120"/>
              </a:rPr>
              <a:t>Non ammissibili le istanze presentate oltre il termine, ad eccezione di quelle per le quali non è stata ancora emessa l’autorizzazione o per i casi di ricorso utilizzatore avverso  provvedimenti di reiezione INPS.</a:t>
            </a:r>
          </a:p>
          <a:p>
            <a:pPr algn="just">
              <a:lnSpc>
                <a:spcPts val="2550"/>
              </a:lnSpc>
            </a:pPr>
            <a:r>
              <a:rPr lang="it-IT" sz="1600" noProof="0" dirty="0">
                <a:solidFill>
                  <a:srgbClr val="2B2E3C"/>
                </a:solidFill>
                <a:latin typeface="Open Sans" pitchFamily="34" charset="0"/>
                <a:ea typeface="Open Sans" pitchFamily="34" charset="-122"/>
                <a:cs typeface="Open Sans" pitchFamily="34" charset="-120"/>
              </a:rPr>
              <a:t>(Da valutare possibili modifiche del termine dopo congruo periodo di sperimentazione). </a:t>
            </a:r>
            <a:endParaRPr lang="it-IT" sz="1600" noProof="0" dirty="0"/>
          </a:p>
        </p:txBody>
      </p:sp>
      <p:grpSp>
        <p:nvGrpSpPr>
          <p:cNvPr id="12" name="Gruppo 11">
            <a:extLst>
              <a:ext uri="{FF2B5EF4-FFF2-40B4-BE49-F238E27FC236}">
                <a16:creationId xmlns:a16="http://schemas.microsoft.com/office/drawing/2014/main" id="{D3AAA7C0-66F4-6E7C-C942-DF5B3FF7CB86}"/>
              </a:ext>
            </a:extLst>
          </p:cNvPr>
          <p:cNvGrpSpPr/>
          <p:nvPr/>
        </p:nvGrpSpPr>
        <p:grpSpPr>
          <a:xfrm>
            <a:off x="754629" y="4967807"/>
            <a:ext cx="1144160" cy="459224"/>
            <a:chOff x="743992" y="4916929"/>
            <a:chExt cx="1144160" cy="459224"/>
          </a:xfrm>
        </p:grpSpPr>
        <p:sp>
          <p:nvSpPr>
            <p:cNvPr id="15" name="Shape 10"/>
            <p:cNvSpPr/>
            <p:nvPr/>
          </p:nvSpPr>
          <p:spPr>
            <a:xfrm>
              <a:off x="1275814" y="5146537"/>
              <a:ext cx="612338" cy="22860"/>
            </a:xfrm>
            <a:prstGeom prst="roundRect">
              <a:avLst>
                <a:gd name="adj" fmla="val 375070"/>
              </a:avLst>
            </a:prstGeom>
            <a:solidFill>
              <a:srgbClr val="E2C8B5"/>
            </a:solidFill>
            <a:ln/>
          </p:spPr>
          <p:txBody>
            <a:bodyPr/>
            <a:lstStyle/>
            <a:p>
              <a:endParaRPr lang="it-IT" noProof="0" dirty="0"/>
            </a:p>
          </p:txBody>
        </p:sp>
        <p:sp>
          <p:nvSpPr>
            <p:cNvPr id="16" name="Shape 11"/>
            <p:cNvSpPr/>
            <p:nvPr/>
          </p:nvSpPr>
          <p:spPr>
            <a:xfrm>
              <a:off x="743992" y="4916929"/>
              <a:ext cx="459224" cy="459224"/>
            </a:xfrm>
            <a:prstGeom prst="roundRect">
              <a:avLst>
                <a:gd name="adj" fmla="val 18671"/>
              </a:avLst>
            </a:prstGeom>
            <a:solidFill>
              <a:srgbClr val="FCE2CF"/>
            </a:solidFill>
            <a:ln w="7620">
              <a:solidFill>
                <a:srgbClr val="E2C8B5"/>
              </a:solidFill>
              <a:prstDash val="solid"/>
            </a:ln>
          </p:spPr>
          <p:txBody>
            <a:bodyPr/>
            <a:lstStyle/>
            <a:p>
              <a:endParaRPr lang="it-IT" noProof="0" dirty="0"/>
            </a:p>
          </p:txBody>
        </p:sp>
        <p:pic>
          <p:nvPicPr>
            <p:cNvPr id="17" name="Image 3" descr="preencoded.png"/>
            <p:cNvPicPr>
              <a:picLocks noChangeAspect="1"/>
            </p:cNvPicPr>
            <p:nvPr/>
          </p:nvPicPr>
          <p:blipFill>
            <a:blip r:embed="rId6"/>
            <a:stretch>
              <a:fillRect/>
            </a:stretch>
          </p:blipFill>
          <p:spPr>
            <a:xfrm>
              <a:off x="858857" y="4955205"/>
              <a:ext cx="306110" cy="382667"/>
            </a:xfrm>
            <a:prstGeom prst="rect">
              <a:avLst/>
            </a:prstGeom>
          </p:spPr>
        </p:pic>
      </p:grpSp>
      <p:sp>
        <p:nvSpPr>
          <p:cNvPr id="18" name="Text 12"/>
          <p:cNvSpPr/>
          <p:nvPr/>
        </p:nvSpPr>
        <p:spPr>
          <a:xfrm>
            <a:off x="2004535" y="5084031"/>
            <a:ext cx="3103483"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Gestione istanze  collegate</a:t>
            </a:r>
            <a:endParaRPr lang="it-IT" sz="2000" noProof="0" dirty="0"/>
          </a:p>
        </p:txBody>
      </p:sp>
      <p:sp>
        <p:nvSpPr>
          <p:cNvPr id="19" name="Text 13"/>
          <p:cNvSpPr/>
          <p:nvPr/>
        </p:nvSpPr>
        <p:spPr>
          <a:xfrm>
            <a:off x="2004535" y="5448127"/>
            <a:ext cx="6283284" cy="935613"/>
          </a:xfrm>
          <a:prstGeom prst="rect">
            <a:avLst/>
          </a:prstGeom>
          <a:noFill/>
          <a:ln/>
        </p:spPr>
        <p:txBody>
          <a:bodyPr wrap="square" lIns="0" tIns="0" rIns="0" bIns="0" rtlCol="0" anchor="t"/>
          <a:lstStyle/>
          <a:p>
            <a:pPr algn="just">
              <a:lnSpc>
                <a:spcPts val="2550"/>
              </a:lnSpc>
            </a:pPr>
            <a:r>
              <a:rPr lang="it-IT" sz="1600" noProof="0" dirty="0">
                <a:solidFill>
                  <a:srgbClr val="2B2E3C"/>
                </a:solidFill>
                <a:latin typeface="Open Sans" pitchFamily="34" charset="0"/>
                <a:ea typeface="Open Sans" pitchFamily="34" charset="-122"/>
                <a:cs typeface="Open Sans" pitchFamily="34" charset="-120"/>
              </a:rPr>
              <a:t>ID univoco per richieste  associate all’istanza madre. Gestione autonoma di ogni istanza, ma  le ApL hanno la possibilità di non duplicare i dati dell’istanza madre già inseriti</a:t>
            </a:r>
            <a:endParaRPr lang="it-IT" sz="1600" noProof="0" dirty="0"/>
          </a:p>
        </p:txBody>
      </p:sp>
      <p:grpSp>
        <p:nvGrpSpPr>
          <p:cNvPr id="10" name="Gruppo 9">
            <a:extLst>
              <a:ext uri="{FF2B5EF4-FFF2-40B4-BE49-F238E27FC236}">
                <a16:creationId xmlns:a16="http://schemas.microsoft.com/office/drawing/2014/main" id="{6A8BFA04-1C88-0AA9-D306-62B61F6EA2E2}"/>
              </a:ext>
            </a:extLst>
          </p:cNvPr>
          <p:cNvGrpSpPr/>
          <p:nvPr/>
        </p:nvGrpSpPr>
        <p:grpSpPr>
          <a:xfrm>
            <a:off x="758577" y="6524327"/>
            <a:ext cx="1071562" cy="459224"/>
            <a:chOff x="793730" y="6699678"/>
            <a:chExt cx="1071562" cy="459224"/>
          </a:xfrm>
        </p:grpSpPr>
        <p:sp>
          <p:nvSpPr>
            <p:cNvPr id="20" name="Shape 14"/>
            <p:cNvSpPr/>
            <p:nvPr/>
          </p:nvSpPr>
          <p:spPr>
            <a:xfrm>
              <a:off x="1252954" y="6956939"/>
              <a:ext cx="612338" cy="22860"/>
            </a:xfrm>
            <a:prstGeom prst="roundRect">
              <a:avLst>
                <a:gd name="adj" fmla="val 375070"/>
              </a:avLst>
            </a:prstGeom>
            <a:solidFill>
              <a:srgbClr val="E2C8B5"/>
            </a:solidFill>
            <a:ln/>
          </p:spPr>
          <p:txBody>
            <a:bodyPr/>
            <a:lstStyle/>
            <a:p>
              <a:endParaRPr lang="it-IT" noProof="0" dirty="0"/>
            </a:p>
          </p:txBody>
        </p:sp>
        <p:sp>
          <p:nvSpPr>
            <p:cNvPr id="21" name="Shape 15"/>
            <p:cNvSpPr/>
            <p:nvPr/>
          </p:nvSpPr>
          <p:spPr>
            <a:xfrm>
              <a:off x="793730" y="6699678"/>
              <a:ext cx="459224" cy="459224"/>
            </a:xfrm>
            <a:prstGeom prst="roundRect">
              <a:avLst>
                <a:gd name="adj" fmla="val 18671"/>
              </a:avLst>
            </a:prstGeom>
            <a:solidFill>
              <a:srgbClr val="FCE2CF"/>
            </a:solidFill>
            <a:ln w="7620">
              <a:solidFill>
                <a:srgbClr val="E2C8B5"/>
              </a:solidFill>
              <a:prstDash val="solid"/>
            </a:ln>
          </p:spPr>
          <p:txBody>
            <a:bodyPr/>
            <a:lstStyle/>
            <a:p>
              <a:endParaRPr lang="it-IT" noProof="0" dirty="0"/>
            </a:p>
          </p:txBody>
        </p:sp>
        <p:pic>
          <p:nvPicPr>
            <p:cNvPr id="22" name="Image 4" descr="preencoded.png"/>
            <p:cNvPicPr>
              <a:picLocks noChangeAspect="1"/>
            </p:cNvPicPr>
            <p:nvPr/>
          </p:nvPicPr>
          <p:blipFill>
            <a:blip r:embed="rId7"/>
            <a:stretch>
              <a:fillRect/>
            </a:stretch>
          </p:blipFill>
          <p:spPr>
            <a:xfrm>
              <a:off x="870228" y="6714749"/>
              <a:ext cx="306110" cy="382667"/>
            </a:xfrm>
            <a:prstGeom prst="rect">
              <a:avLst/>
            </a:prstGeom>
          </p:spPr>
        </p:pic>
      </p:grpSp>
      <p:sp>
        <p:nvSpPr>
          <p:cNvPr id="23" name="Text 16"/>
          <p:cNvSpPr/>
          <p:nvPr/>
        </p:nvSpPr>
        <p:spPr>
          <a:xfrm>
            <a:off x="1980337" y="6639699"/>
            <a:ext cx="2551748" cy="318849"/>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Gestione proroghe</a:t>
            </a:r>
            <a:endParaRPr lang="it-IT" sz="2000" noProof="0" dirty="0"/>
          </a:p>
        </p:txBody>
      </p:sp>
      <p:sp>
        <p:nvSpPr>
          <p:cNvPr id="24" name="Text 17"/>
          <p:cNvSpPr/>
          <p:nvPr/>
        </p:nvSpPr>
        <p:spPr>
          <a:xfrm>
            <a:off x="1974710" y="6922065"/>
            <a:ext cx="6266615" cy="653415"/>
          </a:xfrm>
          <a:prstGeom prst="rect">
            <a:avLst/>
          </a:prstGeom>
          <a:noFill/>
          <a:ln/>
        </p:spPr>
        <p:txBody>
          <a:bodyPr wrap="square" lIns="0" tIns="0" rIns="0" bIns="0" rtlCol="0" anchor="t"/>
          <a:lstStyle/>
          <a:p>
            <a:pPr marL="0" indent="0" algn="l">
              <a:lnSpc>
                <a:spcPts val="2550"/>
              </a:lnSpc>
              <a:buNone/>
            </a:pPr>
            <a:r>
              <a:rPr lang="it-IT" sz="1600" noProof="0" dirty="0">
                <a:solidFill>
                  <a:srgbClr val="2B2E3C"/>
                </a:solidFill>
                <a:latin typeface="Open Sans" pitchFamily="34" charset="0"/>
                <a:ea typeface="Open Sans" pitchFamily="34" charset="-122"/>
                <a:cs typeface="Open Sans" pitchFamily="34" charset="-120"/>
              </a:rPr>
              <a:t>Le richieste di proroga richiedono nuova presentazione completa con dichiarazione esplicita nel flusso.</a:t>
            </a:r>
            <a:endParaRPr lang="it-IT" sz="1600" noProof="0" dirty="0"/>
          </a:p>
        </p:txBody>
      </p:sp>
      <p:sp>
        <p:nvSpPr>
          <p:cNvPr id="30" name="Text 8">
            <a:extLst>
              <a:ext uri="{FF2B5EF4-FFF2-40B4-BE49-F238E27FC236}">
                <a16:creationId xmlns:a16="http://schemas.microsoft.com/office/drawing/2014/main" id="{BBA4EB1A-CA9D-3C72-6B9C-25937A9AC9D9}"/>
              </a:ext>
            </a:extLst>
          </p:cNvPr>
          <p:cNvSpPr/>
          <p:nvPr/>
        </p:nvSpPr>
        <p:spPr>
          <a:xfrm>
            <a:off x="2000642" y="3964058"/>
            <a:ext cx="4117935" cy="343928"/>
          </a:xfrm>
          <a:prstGeom prst="rect">
            <a:avLst/>
          </a:prstGeom>
          <a:noFill/>
          <a:ln/>
        </p:spPr>
        <p:txBody>
          <a:bodyPr wrap="none" lIns="0" tIns="0" rIns="0" bIns="0" rtlCol="0" anchor="t"/>
          <a:lstStyle/>
          <a:p>
            <a:pPr marL="0" indent="0" algn="l">
              <a:lnSpc>
                <a:spcPts val="2500"/>
              </a:lnSpc>
              <a:buNone/>
            </a:pPr>
            <a:r>
              <a:rPr lang="it-IT" sz="2000" noProof="0" dirty="0">
                <a:solidFill>
                  <a:srgbClr val="2B2E3C"/>
                </a:solidFill>
                <a:latin typeface="Bitter Medium" pitchFamily="34" charset="0"/>
                <a:ea typeface="Bitter Medium" pitchFamily="34" charset="-122"/>
                <a:cs typeface="Bitter Medium" pitchFamily="34" charset="-120"/>
              </a:rPr>
              <a:t>Identificativo istanza di rimborso</a:t>
            </a:r>
            <a:endParaRPr lang="it-IT" sz="2000" noProof="0" dirty="0"/>
          </a:p>
        </p:txBody>
      </p:sp>
      <p:grpSp>
        <p:nvGrpSpPr>
          <p:cNvPr id="26" name="Gruppo 25">
            <a:extLst>
              <a:ext uri="{FF2B5EF4-FFF2-40B4-BE49-F238E27FC236}">
                <a16:creationId xmlns:a16="http://schemas.microsoft.com/office/drawing/2014/main" id="{DCFD8DF9-E6B4-869D-6132-32777DAEF9D7}"/>
              </a:ext>
            </a:extLst>
          </p:cNvPr>
          <p:cNvGrpSpPr/>
          <p:nvPr/>
        </p:nvGrpSpPr>
        <p:grpSpPr>
          <a:xfrm>
            <a:off x="728333" y="3836685"/>
            <a:ext cx="1101806" cy="493050"/>
            <a:chOff x="763486" y="3674444"/>
            <a:chExt cx="1101806" cy="493050"/>
          </a:xfrm>
        </p:grpSpPr>
        <p:sp>
          <p:nvSpPr>
            <p:cNvPr id="11" name="Shape 7"/>
            <p:cNvSpPr/>
            <p:nvPr/>
          </p:nvSpPr>
          <p:spPr>
            <a:xfrm>
              <a:off x="763486" y="3708270"/>
              <a:ext cx="486854" cy="459224"/>
            </a:xfrm>
            <a:prstGeom prst="roundRect">
              <a:avLst>
                <a:gd name="adj" fmla="val 18671"/>
              </a:avLst>
            </a:prstGeom>
            <a:solidFill>
              <a:srgbClr val="FCE2CF"/>
            </a:solidFill>
            <a:ln w="7620">
              <a:solidFill>
                <a:srgbClr val="E2C8B5"/>
              </a:solidFill>
              <a:prstDash val="solid"/>
            </a:ln>
          </p:spPr>
          <p:txBody>
            <a:bodyPr/>
            <a:lstStyle/>
            <a:p>
              <a:endParaRPr lang="it-IT" noProof="0" dirty="0"/>
            </a:p>
          </p:txBody>
        </p:sp>
        <p:sp>
          <p:nvSpPr>
            <p:cNvPr id="29" name="Shape 2">
              <a:extLst>
                <a:ext uri="{FF2B5EF4-FFF2-40B4-BE49-F238E27FC236}">
                  <a16:creationId xmlns:a16="http://schemas.microsoft.com/office/drawing/2014/main" id="{50CA18A9-F5F2-1899-6F76-D814EC4BBA24}"/>
                </a:ext>
              </a:extLst>
            </p:cNvPr>
            <p:cNvSpPr/>
            <p:nvPr/>
          </p:nvSpPr>
          <p:spPr>
            <a:xfrm>
              <a:off x="1252954" y="4004479"/>
              <a:ext cx="612338" cy="22860"/>
            </a:xfrm>
            <a:prstGeom prst="roundRect">
              <a:avLst>
                <a:gd name="adj" fmla="val 375070"/>
              </a:avLst>
            </a:prstGeom>
            <a:solidFill>
              <a:srgbClr val="E2C8B5"/>
            </a:solidFill>
            <a:ln/>
          </p:spPr>
          <p:txBody>
            <a:bodyPr/>
            <a:lstStyle/>
            <a:p>
              <a:endParaRPr lang="it-IT" noProof="0" dirty="0"/>
            </a:p>
          </p:txBody>
        </p:sp>
        <p:pic>
          <p:nvPicPr>
            <p:cNvPr id="32" name="Elemento grafico 31" descr="Badge dipendente contorno">
              <a:extLst>
                <a:ext uri="{FF2B5EF4-FFF2-40B4-BE49-F238E27FC236}">
                  <a16:creationId xmlns:a16="http://schemas.microsoft.com/office/drawing/2014/main" id="{5BEECF3D-B20C-5CA4-6759-9EB53E12E8A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0250" y="3674444"/>
              <a:ext cx="362965" cy="457199"/>
            </a:xfrm>
            <a:prstGeom prst="rect">
              <a:avLst/>
            </a:prstGeom>
          </p:spPr>
        </p:pic>
      </p:grpSp>
      <p:sp>
        <p:nvSpPr>
          <p:cNvPr id="33" name="Text 9">
            <a:extLst>
              <a:ext uri="{FF2B5EF4-FFF2-40B4-BE49-F238E27FC236}">
                <a16:creationId xmlns:a16="http://schemas.microsoft.com/office/drawing/2014/main" id="{214624D9-CB90-7090-3334-8CE168BB4493}"/>
              </a:ext>
            </a:extLst>
          </p:cNvPr>
          <p:cNvSpPr/>
          <p:nvPr/>
        </p:nvSpPr>
        <p:spPr>
          <a:xfrm>
            <a:off x="1980337" y="4311559"/>
            <a:ext cx="6727903" cy="457200"/>
          </a:xfrm>
          <a:prstGeom prst="rect">
            <a:avLst/>
          </a:prstGeom>
          <a:noFill/>
          <a:ln/>
        </p:spPr>
        <p:txBody>
          <a:bodyPr wrap="square" lIns="0" tIns="0" rIns="0" bIns="0" rtlCol="0" anchor="t"/>
          <a:lstStyle/>
          <a:p>
            <a:pPr>
              <a:lnSpc>
                <a:spcPts val="2550"/>
              </a:lnSpc>
            </a:pPr>
            <a:r>
              <a:rPr lang="it-IT" sz="1600" noProof="0" dirty="0">
                <a:solidFill>
                  <a:srgbClr val="2B2E3C"/>
                </a:solidFill>
                <a:latin typeface="Open Sans" pitchFamily="34" charset="0"/>
                <a:ea typeface="Open Sans" pitchFamily="34" charset="-122"/>
                <a:cs typeface="Open Sans" pitchFamily="34" charset="-120"/>
              </a:rPr>
              <a:t>Un protocollo  diverso per ogni «tranche» di richiesta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p:cNvSpPr/>
          <p:nvPr/>
        </p:nvSpPr>
        <p:spPr>
          <a:xfrm>
            <a:off x="864353" y="1383394"/>
            <a:ext cx="3996074" cy="3056451"/>
          </a:xfrm>
          <a:prstGeom prst="roundRect">
            <a:avLst>
              <a:gd name="adj" fmla="val 2898"/>
            </a:avLst>
          </a:prstGeom>
          <a:solidFill>
            <a:srgbClr val="FCE2CF"/>
          </a:solidFill>
          <a:ln w="7620">
            <a:solidFill>
              <a:srgbClr val="E2C8B5"/>
            </a:solidFill>
            <a:prstDash val="solid"/>
          </a:ln>
        </p:spPr>
        <p:txBody>
          <a:bodyPr/>
          <a:lstStyle/>
          <a:p>
            <a:endParaRPr lang="it-IT" noProof="0" dirty="0"/>
          </a:p>
        </p:txBody>
      </p:sp>
      <p:pic>
        <p:nvPicPr>
          <p:cNvPr id="2" name="Image 0" descr="preencoded.png"/>
          <p:cNvPicPr>
            <a:picLocks noChangeAspect="1"/>
          </p:cNvPicPr>
          <p:nvPr/>
        </p:nvPicPr>
        <p:blipFill>
          <a:blip r:embed="rId3"/>
          <a:stretch>
            <a:fillRect/>
          </a:stretch>
        </p:blipFill>
        <p:spPr>
          <a:xfrm>
            <a:off x="9632369" y="746809"/>
            <a:ext cx="4720559" cy="7203854"/>
          </a:xfrm>
          <a:prstGeom prst="rect">
            <a:avLst/>
          </a:prstGeom>
        </p:spPr>
      </p:pic>
      <p:sp>
        <p:nvSpPr>
          <p:cNvPr id="3" name="Text 0"/>
          <p:cNvSpPr/>
          <p:nvPr/>
        </p:nvSpPr>
        <p:spPr>
          <a:xfrm>
            <a:off x="2601716" y="188274"/>
            <a:ext cx="9137263" cy="727268"/>
          </a:xfrm>
          <a:prstGeom prst="rect">
            <a:avLst/>
          </a:prstGeom>
          <a:noFill/>
          <a:ln/>
        </p:spPr>
        <p:txBody>
          <a:bodyPr wrap="square" lIns="0" tIns="0" rIns="0" bIns="0" rtlCol="0" anchor="t"/>
          <a:lstStyle/>
          <a:p>
            <a:pPr marL="0" indent="0" algn="l">
              <a:lnSpc>
                <a:spcPts val="5200"/>
              </a:lnSpc>
              <a:buNone/>
            </a:pPr>
            <a:r>
              <a:rPr lang="it-IT" sz="4000" noProof="0" dirty="0">
                <a:solidFill>
                  <a:srgbClr val="2C3F42"/>
                </a:solidFill>
                <a:latin typeface="Bitter Medium" pitchFamily="34" charset="0"/>
                <a:ea typeface="Bitter Medium" pitchFamily="34" charset="-122"/>
                <a:cs typeface="Bitter Medium" pitchFamily="34" charset="-120"/>
              </a:rPr>
              <a:t>Controlli </a:t>
            </a:r>
            <a:r>
              <a:rPr lang="it-IT" sz="4000" noProof="0" dirty="0" err="1">
                <a:solidFill>
                  <a:srgbClr val="2C3F42"/>
                </a:solidFill>
                <a:latin typeface="Bitter Medium" pitchFamily="34" charset="0"/>
                <a:ea typeface="Bitter Medium" pitchFamily="34" charset="-122"/>
                <a:cs typeface="Bitter Medium" pitchFamily="34" charset="-120"/>
              </a:rPr>
              <a:t>FdS</a:t>
            </a:r>
            <a:r>
              <a:rPr lang="it-IT" sz="4000" noProof="0" dirty="0">
                <a:solidFill>
                  <a:srgbClr val="2C3F42"/>
                </a:solidFill>
                <a:latin typeface="Bitter Medium" pitchFamily="34" charset="0"/>
                <a:ea typeface="Bitter Medium" pitchFamily="34" charset="-122"/>
                <a:cs typeface="Bitter Medium" pitchFamily="34" charset="-120"/>
              </a:rPr>
              <a:t> su istanze e documenti </a:t>
            </a:r>
            <a:endParaRPr lang="it-IT" sz="4000" noProof="0" dirty="0"/>
          </a:p>
        </p:txBody>
      </p:sp>
      <p:sp>
        <p:nvSpPr>
          <p:cNvPr id="5" name="Text 2"/>
          <p:cNvSpPr/>
          <p:nvPr/>
        </p:nvSpPr>
        <p:spPr>
          <a:xfrm>
            <a:off x="1390866" y="1424759"/>
            <a:ext cx="3558276" cy="479551"/>
          </a:xfrm>
          <a:prstGeom prst="rect">
            <a:avLst/>
          </a:prstGeom>
          <a:noFill/>
          <a:ln/>
        </p:spPr>
        <p:txBody>
          <a:bodyPr wrap="square" lIns="0" tIns="0" rIns="0" bIns="0" rtlCol="0" anchor="t"/>
          <a:lstStyle/>
          <a:p>
            <a:pPr marL="0" indent="0" algn="l">
              <a:lnSpc>
                <a:spcPts val="2600"/>
              </a:lnSpc>
              <a:buNone/>
            </a:pPr>
            <a:r>
              <a:rPr lang="it-IT" sz="2050" noProof="0" dirty="0">
                <a:solidFill>
                  <a:srgbClr val="2B2E3C"/>
                </a:solidFill>
                <a:latin typeface="Bitter Medium" pitchFamily="34" charset="0"/>
                <a:ea typeface="Bitter Medium" pitchFamily="34" charset="-122"/>
                <a:cs typeface="Bitter Medium" pitchFamily="34" charset="-120"/>
              </a:rPr>
              <a:t>Verifica regolarità APL</a:t>
            </a:r>
            <a:endParaRPr lang="it-IT" sz="2050" noProof="0" dirty="0"/>
          </a:p>
        </p:txBody>
      </p:sp>
      <p:sp>
        <p:nvSpPr>
          <p:cNvPr id="6" name="Text 3"/>
          <p:cNvSpPr/>
          <p:nvPr/>
        </p:nvSpPr>
        <p:spPr>
          <a:xfrm>
            <a:off x="1023012" y="3047144"/>
            <a:ext cx="3243739" cy="679133"/>
          </a:xfrm>
          <a:prstGeom prst="rect">
            <a:avLst/>
          </a:prstGeom>
          <a:noFill/>
          <a:ln/>
        </p:spPr>
        <p:txBody>
          <a:bodyPr wrap="square" lIns="0" tIns="0" rIns="0" bIns="0" rtlCol="0" anchor="t"/>
          <a:lstStyle/>
          <a:p>
            <a:pPr marL="342900" indent="-342900" algn="just">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Controllo sulla posizione contributiva dell’APL</a:t>
            </a:r>
            <a:endParaRPr lang="it-IT" sz="1650" noProof="0" dirty="0"/>
          </a:p>
        </p:txBody>
      </p:sp>
      <p:sp>
        <p:nvSpPr>
          <p:cNvPr id="7" name="Text 4"/>
          <p:cNvSpPr/>
          <p:nvPr/>
        </p:nvSpPr>
        <p:spPr>
          <a:xfrm>
            <a:off x="1023012" y="1932022"/>
            <a:ext cx="3243739" cy="744082"/>
          </a:xfrm>
          <a:prstGeom prst="rect">
            <a:avLst/>
          </a:prstGeom>
          <a:noFill/>
          <a:ln/>
        </p:spPr>
        <p:txBody>
          <a:bodyPr wrap="none" lIns="0" tIns="0" rIns="0" bIns="0" rtlCol="0" anchor="t"/>
          <a:lstStyle/>
          <a:p>
            <a:pPr marL="342900" indent="-342900" algn="l">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Verifica autorizzazione MLPS</a:t>
            </a:r>
          </a:p>
          <a:p>
            <a:pPr algn="l">
              <a:lnSpc>
                <a:spcPts val="2650"/>
              </a:lnSpc>
              <a:buSzPct val="100000"/>
            </a:pPr>
            <a:r>
              <a:rPr lang="it-IT" sz="1650" noProof="0" dirty="0">
                <a:solidFill>
                  <a:srgbClr val="2B2E3C"/>
                </a:solidFill>
                <a:latin typeface="Open Sans" pitchFamily="34" charset="0"/>
                <a:ea typeface="Open Sans" pitchFamily="34" charset="-122"/>
                <a:cs typeface="Open Sans" pitchFamily="34" charset="-120"/>
              </a:rPr>
              <a:t>       dell’APL</a:t>
            </a:r>
            <a:endParaRPr lang="it-IT" sz="1650" noProof="0" dirty="0"/>
          </a:p>
        </p:txBody>
      </p:sp>
      <p:sp>
        <p:nvSpPr>
          <p:cNvPr id="9" name="Shape 6"/>
          <p:cNvSpPr/>
          <p:nvPr/>
        </p:nvSpPr>
        <p:spPr>
          <a:xfrm>
            <a:off x="5710296" y="1398058"/>
            <a:ext cx="3683675" cy="3077051"/>
          </a:xfrm>
          <a:prstGeom prst="roundRect">
            <a:avLst>
              <a:gd name="adj" fmla="val 2898"/>
            </a:avLst>
          </a:prstGeom>
          <a:solidFill>
            <a:srgbClr val="FCE2CF"/>
          </a:solidFill>
          <a:ln w="7620">
            <a:solidFill>
              <a:srgbClr val="E2C8B5"/>
            </a:solidFill>
            <a:prstDash val="solid"/>
          </a:ln>
        </p:spPr>
        <p:txBody>
          <a:bodyPr/>
          <a:lstStyle/>
          <a:p>
            <a:endParaRPr lang="it-IT" noProof="0" dirty="0"/>
          </a:p>
        </p:txBody>
      </p:sp>
      <p:sp>
        <p:nvSpPr>
          <p:cNvPr id="10" name="Text 7"/>
          <p:cNvSpPr/>
          <p:nvPr/>
        </p:nvSpPr>
        <p:spPr>
          <a:xfrm>
            <a:off x="6225062" y="1514981"/>
            <a:ext cx="2654141" cy="331708"/>
          </a:xfrm>
          <a:prstGeom prst="rect">
            <a:avLst/>
          </a:prstGeom>
          <a:noFill/>
          <a:ln/>
        </p:spPr>
        <p:txBody>
          <a:bodyPr wrap="none" lIns="0" tIns="0" rIns="0" bIns="0" rtlCol="0" anchor="t"/>
          <a:lstStyle/>
          <a:p>
            <a:pPr marL="0" indent="0" algn="l">
              <a:lnSpc>
                <a:spcPts val="2600"/>
              </a:lnSpc>
              <a:buNone/>
            </a:pPr>
            <a:r>
              <a:rPr lang="it-IT" sz="2050" noProof="0" dirty="0">
                <a:solidFill>
                  <a:srgbClr val="2B2E3C"/>
                </a:solidFill>
                <a:latin typeface="Bitter Medium" pitchFamily="34" charset="0"/>
                <a:ea typeface="Bitter Medium" pitchFamily="34" charset="-122"/>
                <a:cs typeface="Bitter Medium" pitchFamily="34" charset="-120"/>
              </a:rPr>
              <a:t>Gestione irregolarità</a:t>
            </a:r>
            <a:endParaRPr lang="it-IT" sz="2050" noProof="0" dirty="0"/>
          </a:p>
        </p:txBody>
      </p:sp>
      <p:sp>
        <p:nvSpPr>
          <p:cNvPr id="12" name="Text 9"/>
          <p:cNvSpPr/>
          <p:nvPr/>
        </p:nvSpPr>
        <p:spPr>
          <a:xfrm>
            <a:off x="5959767" y="1932022"/>
            <a:ext cx="3243858" cy="951643"/>
          </a:xfrm>
          <a:prstGeom prst="rect">
            <a:avLst/>
          </a:prstGeom>
          <a:noFill/>
          <a:ln/>
        </p:spPr>
        <p:txBody>
          <a:bodyPr wrap="square" lIns="0" tIns="0" rIns="0" bIns="0" rtlCol="0" anchor="t"/>
          <a:lstStyle/>
          <a:p>
            <a:pPr algn="just">
              <a:lnSpc>
                <a:spcPts val="2650"/>
              </a:lnSpc>
              <a:buSzPct val="100000"/>
            </a:pPr>
            <a:r>
              <a:rPr lang="it-IT" sz="1650" noProof="0" dirty="0">
                <a:solidFill>
                  <a:srgbClr val="2B2E3C"/>
                </a:solidFill>
                <a:latin typeface="Open Sans" pitchFamily="34" charset="0"/>
                <a:ea typeface="Open Sans" pitchFamily="34" charset="-122"/>
                <a:cs typeface="Open Sans" pitchFamily="34" charset="-120"/>
              </a:rPr>
              <a:t>APL revocate: accettazione solo per periodi AIS precedenti alla revoca</a:t>
            </a:r>
            <a:endParaRPr lang="it-IT" sz="1650" noProof="0" dirty="0"/>
          </a:p>
        </p:txBody>
      </p:sp>
      <p:sp>
        <p:nvSpPr>
          <p:cNvPr id="13" name="Shape 10"/>
          <p:cNvSpPr/>
          <p:nvPr/>
        </p:nvSpPr>
        <p:spPr>
          <a:xfrm>
            <a:off x="597046" y="4696898"/>
            <a:ext cx="8903793" cy="3253765"/>
          </a:xfrm>
          <a:prstGeom prst="roundRect">
            <a:avLst>
              <a:gd name="adj" fmla="val 4316"/>
            </a:avLst>
          </a:prstGeom>
          <a:solidFill>
            <a:srgbClr val="FCE2CF"/>
          </a:solidFill>
          <a:ln w="7620">
            <a:solidFill>
              <a:srgbClr val="E2C8B5"/>
            </a:solidFill>
            <a:prstDash val="solid"/>
          </a:ln>
        </p:spPr>
        <p:txBody>
          <a:bodyPr/>
          <a:lstStyle/>
          <a:p>
            <a:endParaRPr lang="it-IT" noProof="0" dirty="0"/>
          </a:p>
        </p:txBody>
      </p:sp>
      <p:sp>
        <p:nvSpPr>
          <p:cNvPr id="14" name="Text 11"/>
          <p:cNvSpPr/>
          <p:nvPr/>
        </p:nvSpPr>
        <p:spPr>
          <a:xfrm>
            <a:off x="3904651" y="4860377"/>
            <a:ext cx="2761417" cy="331708"/>
          </a:xfrm>
          <a:prstGeom prst="rect">
            <a:avLst/>
          </a:prstGeom>
          <a:noFill/>
          <a:ln/>
        </p:spPr>
        <p:txBody>
          <a:bodyPr wrap="none" lIns="0" tIns="0" rIns="0" bIns="0" rtlCol="0" anchor="t"/>
          <a:lstStyle/>
          <a:p>
            <a:pPr marL="0" indent="0" algn="ctr">
              <a:lnSpc>
                <a:spcPts val="2600"/>
              </a:lnSpc>
              <a:buNone/>
            </a:pPr>
            <a:r>
              <a:rPr lang="it-IT" sz="2050" noProof="0" dirty="0">
                <a:solidFill>
                  <a:srgbClr val="2B2E3C"/>
                </a:solidFill>
                <a:latin typeface="Bitter Medium" pitchFamily="34" charset="0"/>
                <a:ea typeface="Bitter Medium" pitchFamily="34" charset="-122"/>
                <a:cs typeface="Bitter Medium" pitchFamily="34" charset="-120"/>
              </a:rPr>
              <a:t>Verifiche dati</a:t>
            </a:r>
            <a:endParaRPr lang="it-IT" sz="2050" noProof="0" dirty="0"/>
          </a:p>
        </p:txBody>
      </p:sp>
      <p:sp>
        <p:nvSpPr>
          <p:cNvPr id="15" name="Text 12"/>
          <p:cNvSpPr/>
          <p:nvPr/>
        </p:nvSpPr>
        <p:spPr>
          <a:xfrm>
            <a:off x="1002149" y="5304177"/>
            <a:ext cx="7139702" cy="317066"/>
          </a:xfrm>
          <a:prstGeom prst="rect">
            <a:avLst/>
          </a:prstGeom>
          <a:noFill/>
          <a:ln/>
        </p:spPr>
        <p:txBody>
          <a:bodyPr wrap="none" lIns="0" tIns="0" rIns="0" bIns="0" rtlCol="0" anchor="t"/>
          <a:lstStyle/>
          <a:p>
            <a:pPr marL="342900" indent="-342900" algn="l">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Corrispondenza tra dati nei flussi e dati presenti nei  documenti</a:t>
            </a:r>
            <a:endParaRPr lang="it-IT" sz="1650" noProof="0" dirty="0"/>
          </a:p>
        </p:txBody>
      </p:sp>
      <p:sp>
        <p:nvSpPr>
          <p:cNvPr id="16" name="Text 13"/>
          <p:cNvSpPr/>
          <p:nvPr/>
        </p:nvSpPr>
        <p:spPr>
          <a:xfrm>
            <a:off x="1002149" y="5648955"/>
            <a:ext cx="7139702" cy="339566"/>
          </a:xfrm>
          <a:prstGeom prst="rect">
            <a:avLst/>
          </a:prstGeom>
          <a:noFill/>
          <a:ln/>
        </p:spPr>
        <p:txBody>
          <a:bodyPr wrap="none" lIns="0" tIns="0" rIns="0" bIns="0" rtlCol="0" anchor="t"/>
          <a:lstStyle/>
          <a:p>
            <a:pPr marL="342900" indent="-342900">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Presenza eventuali note APL ed alert relativi ai campi compilati </a:t>
            </a:r>
          </a:p>
        </p:txBody>
      </p:sp>
      <p:sp>
        <p:nvSpPr>
          <p:cNvPr id="17" name="Text 14"/>
          <p:cNvSpPr/>
          <p:nvPr/>
        </p:nvSpPr>
        <p:spPr>
          <a:xfrm>
            <a:off x="1002149" y="6050350"/>
            <a:ext cx="7139702" cy="306583"/>
          </a:xfrm>
          <a:prstGeom prst="rect">
            <a:avLst/>
          </a:prstGeom>
          <a:noFill/>
          <a:ln/>
        </p:spPr>
        <p:txBody>
          <a:bodyPr wrap="none" lIns="0" tIns="0" rIns="0" bIns="0" rtlCol="0" anchor="t"/>
          <a:lstStyle/>
          <a:p>
            <a:pPr marL="342900" indent="-342900" algn="l">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Firma digitale sulla dichiarazione del RL (blocco istanze senza firma)</a:t>
            </a:r>
          </a:p>
          <a:p>
            <a:pPr marL="342900" indent="-342900">
              <a:lnSpc>
                <a:spcPts val="2650"/>
              </a:lnSpc>
              <a:buSzPct val="100000"/>
              <a:buChar char="•"/>
            </a:pPr>
            <a:r>
              <a:rPr lang="it-IT" sz="1650" noProof="0" dirty="0">
                <a:solidFill>
                  <a:srgbClr val="2B2E3C"/>
                </a:solidFill>
                <a:latin typeface="Open Sans" pitchFamily="34" charset="0"/>
                <a:ea typeface="Open Sans" pitchFamily="34" charset="-122"/>
                <a:cs typeface="Open Sans" pitchFamily="34" charset="-120"/>
              </a:rPr>
              <a:t>Su «Documento di Autorizzazione», «Accordo APL/OO.SS.»:</a:t>
            </a:r>
          </a:p>
          <a:p>
            <a:pPr marL="800100" marR="0" lvl="1" indent="-342900" algn="just" defTabSz="914400" rtl="0" eaLnBrk="1" fontAlgn="auto" latinLnBrk="0" hangingPunct="1">
              <a:lnSpc>
                <a:spcPct val="100000"/>
              </a:lnSpc>
              <a:spcBef>
                <a:spcPts val="0"/>
              </a:spcBef>
              <a:spcAft>
                <a:spcPts val="800"/>
              </a:spcAft>
              <a:buClrTx/>
              <a:buSzTx/>
              <a:buFont typeface="Aptos" panose="020B0004020202020204" pitchFamily="34" charset="0"/>
              <a:buChar char="-"/>
              <a:tabLst/>
              <a:defRPr/>
            </a:pPr>
            <a:r>
              <a:rPr lang="it-IT" sz="1650" noProof="0" dirty="0">
                <a:solidFill>
                  <a:srgbClr val="2B2E3C"/>
                </a:solidFill>
                <a:latin typeface="Open Sans" pitchFamily="34" charset="0"/>
                <a:ea typeface="Open Sans" pitchFamily="34" charset="-122"/>
                <a:cs typeface="Open Sans" pitchFamily="34" charset="-120"/>
              </a:rPr>
              <a:t>contenuto, completezza e corrispondenza rispetto alla dichiarazione del R.L. </a:t>
            </a:r>
          </a:p>
          <a:p>
            <a:pPr marL="800100" marR="0" lvl="1" indent="-342900" algn="just" defTabSz="914400" rtl="0" eaLnBrk="1" fontAlgn="auto" latinLnBrk="0" hangingPunct="1">
              <a:lnSpc>
                <a:spcPct val="100000"/>
              </a:lnSpc>
              <a:spcBef>
                <a:spcPts val="0"/>
              </a:spcBef>
              <a:spcAft>
                <a:spcPts val="800"/>
              </a:spcAft>
              <a:buClrTx/>
              <a:buSzTx/>
              <a:buFont typeface="Aptos" panose="020B0004020202020204" pitchFamily="34" charset="0"/>
              <a:buChar char="-"/>
              <a:tabLst/>
              <a:defRPr/>
            </a:pPr>
            <a:r>
              <a:rPr lang="it-IT" sz="1650" noProof="0" dirty="0">
                <a:solidFill>
                  <a:srgbClr val="2B2E3C"/>
                </a:solidFill>
                <a:latin typeface="Open Sans" pitchFamily="34" charset="0"/>
                <a:ea typeface="Open Sans" pitchFamily="34" charset="-122"/>
                <a:cs typeface="Open Sans" pitchFamily="34" charset="-120"/>
              </a:rPr>
              <a:t>corrispondenza tra gg indicate nell’accordo APL/OO.SS., percentuali utilizzo </a:t>
            </a:r>
            <a:r>
              <a:rPr lang="it-IT" sz="1650" noProof="0" dirty="0" err="1">
                <a:solidFill>
                  <a:srgbClr val="2B2E3C"/>
                </a:solidFill>
                <a:latin typeface="Open Sans" pitchFamily="34" charset="0"/>
                <a:ea typeface="Open Sans" pitchFamily="34" charset="-122"/>
                <a:cs typeface="Open Sans" pitchFamily="34" charset="-120"/>
              </a:rPr>
              <a:t>Cig</a:t>
            </a:r>
            <a:r>
              <a:rPr lang="it-IT" sz="1650" noProof="0" dirty="0">
                <a:solidFill>
                  <a:srgbClr val="2B2E3C"/>
                </a:solidFill>
                <a:latin typeface="Open Sans" pitchFamily="34" charset="0"/>
                <a:ea typeface="Open Sans" pitchFamily="34" charset="-122"/>
                <a:cs typeface="Open Sans" pitchFamily="34" charset="-120"/>
              </a:rPr>
              <a:t>, </a:t>
            </a:r>
          </a:p>
          <a:p>
            <a:pPr marR="0" lvl="1" algn="just" defTabSz="914400" rtl="0" eaLnBrk="1" fontAlgn="auto" latinLnBrk="0" hangingPunct="1">
              <a:lnSpc>
                <a:spcPct val="100000"/>
              </a:lnSpc>
              <a:spcBef>
                <a:spcPts val="0"/>
              </a:spcBef>
              <a:spcAft>
                <a:spcPts val="800"/>
              </a:spcAft>
              <a:buClrTx/>
              <a:buSzTx/>
              <a:tabLst/>
              <a:defRPr/>
            </a:pPr>
            <a:r>
              <a:rPr lang="it-IT" sz="1650" noProof="0" dirty="0">
                <a:solidFill>
                  <a:srgbClr val="2B2E3C"/>
                </a:solidFill>
                <a:latin typeface="Open Sans" pitchFamily="34" charset="0"/>
                <a:ea typeface="Open Sans" pitchFamily="34" charset="-122"/>
                <a:cs typeface="Open Sans" pitchFamily="34" charset="-120"/>
              </a:rPr>
              <a:t>      periodo/gg autorizzati dall’Ente</a:t>
            </a:r>
          </a:p>
          <a:p>
            <a:pPr marL="800100" lvl="1" indent="-342900">
              <a:lnSpc>
                <a:spcPts val="2650"/>
              </a:lnSpc>
              <a:buSzPct val="100000"/>
              <a:buChar char="•"/>
            </a:pPr>
            <a:endParaRPr lang="it-IT" sz="1650" noProof="0" dirty="0">
              <a:solidFill>
                <a:srgbClr val="2B2E3C"/>
              </a:solidFill>
              <a:latin typeface="Open Sans" pitchFamily="34" charset="0"/>
              <a:ea typeface="Open Sans" pitchFamily="34" charset="-122"/>
              <a:cs typeface="Open Sans" pitchFamily="34" charset="-120"/>
            </a:endParaRPr>
          </a:p>
        </p:txBody>
      </p:sp>
      <p:sp>
        <p:nvSpPr>
          <p:cNvPr id="19" name="Freccia bidirezionale orizzontale 18">
            <a:extLst>
              <a:ext uri="{FF2B5EF4-FFF2-40B4-BE49-F238E27FC236}">
                <a16:creationId xmlns:a16="http://schemas.microsoft.com/office/drawing/2014/main" id="{C0C47B28-BE8E-F819-D43A-71E67A82CB77}"/>
              </a:ext>
            </a:extLst>
          </p:cNvPr>
          <p:cNvSpPr/>
          <p:nvPr/>
        </p:nvSpPr>
        <p:spPr>
          <a:xfrm>
            <a:off x="4801298" y="3256668"/>
            <a:ext cx="968121" cy="299928"/>
          </a:xfrm>
          <a:prstGeom prst="left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20" name="Freccia bidirezionale orizzontale 19">
            <a:extLst>
              <a:ext uri="{FF2B5EF4-FFF2-40B4-BE49-F238E27FC236}">
                <a16:creationId xmlns:a16="http://schemas.microsoft.com/office/drawing/2014/main" id="{E83298E3-F4FF-81ED-85C6-83973814F500}"/>
              </a:ext>
            </a:extLst>
          </p:cNvPr>
          <p:cNvSpPr/>
          <p:nvPr/>
        </p:nvSpPr>
        <p:spPr>
          <a:xfrm>
            <a:off x="4801300" y="1992861"/>
            <a:ext cx="968121" cy="299928"/>
          </a:xfrm>
          <a:prstGeom prst="left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dirty="0"/>
          </a:p>
        </p:txBody>
      </p:sp>
      <p:sp>
        <p:nvSpPr>
          <p:cNvPr id="18" name="Text 9">
            <a:extLst>
              <a:ext uri="{FF2B5EF4-FFF2-40B4-BE49-F238E27FC236}">
                <a16:creationId xmlns:a16="http://schemas.microsoft.com/office/drawing/2014/main" id="{358C7451-3CAE-F9A2-4381-CEB1A31EFB12}"/>
              </a:ext>
            </a:extLst>
          </p:cNvPr>
          <p:cNvSpPr/>
          <p:nvPr/>
        </p:nvSpPr>
        <p:spPr>
          <a:xfrm>
            <a:off x="5930203" y="3047144"/>
            <a:ext cx="3243858" cy="1455677"/>
          </a:xfrm>
          <a:prstGeom prst="rect">
            <a:avLst/>
          </a:prstGeom>
          <a:noFill/>
          <a:ln/>
        </p:spPr>
        <p:txBody>
          <a:bodyPr wrap="square" lIns="0" tIns="0" rIns="0" bIns="0" rtlCol="0" anchor="t"/>
          <a:lstStyle/>
          <a:p>
            <a:pPr algn="just">
              <a:lnSpc>
                <a:spcPts val="2650"/>
              </a:lnSpc>
              <a:buSzPct val="100000"/>
            </a:pPr>
            <a:r>
              <a:rPr lang="it-IT" sz="1650" noProof="0" dirty="0">
                <a:solidFill>
                  <a:srgbClr val="2B2E3C"/>
                </a:solidFill>
                <a:latin typeface="Open Sans" pitchFamily="34" charset="0"/>
                <a:ea typeface="Open Sans" pitchFamily="34" charset="-122"/>
                <a:cs typeface="Open Sans" pitchFamily="34" charset="-120"/>
              </a:rPr>
              <a:t>Le APL che risultano irregolari vengono escluse dal ciclo di pagamento fino a successiva regolarizzazione</a:t>
            </a:r>
            <a:endParaRPr lang="it-IT" sz="1650"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A988-8A8F-BB80-7F73-F0C4EC795EDD}"/>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4BC21AB7-1728-7EA9-93F0-AD0F62A4848F}"/>
              </a:ext>
            </a:extLst>
          </p:cNvPr>
          <p:cNvPicPr>
            <a:picLocks noChangeAspect="1"/>
          </p:cNvPicPr>
          <p:nvPr/>
        </p:nvPicPr>
        <p:blipFill>
          <a:blip r:embed="rId3"/>
          <a:stretch>
            <a:fillRect/>
          </a:stretch>
        </p:blipFill>
        <p:spPr>
          <a:xfrm>
            <a:off x="9781760" y="1185333"/>
            <a:ext cx="4720559" cy="6924605"/>
          </a:xfrm>
          <a:prstGeom prst="rect">
            <a:avLst/>
          </a:prstGeom>
        </p:spPr>
      </p:pic>
      <p:sp>
        <p:nvSpPr>
          <p:cNvPr id="3" name="Text 0">
            <a:extLst>
              <a:ext uri="{FF2B5EF4-FFF2-40B4-BE49-F238E27FC236}">
                <a16:creationId xmlns:a16="http://schemas.microsoft.com/office/drawing/2014/main" id="{95C76AAA-564F-FB2E-E710-90B5CBF6CF3C}"/>
              </a:ext>
            </a:extLst>
          </p:cNvPr>
          <p:cNvSpPr/>
          <p:nvPr/>
        </p:nvSpPr>
        <p:spPr>
          <a:xfrm>
            <a:off x="702870" y="288996"/>
            <a:ext cx="12719618" cy="738294"/>
          </a:xfrm>
          <a:prstGeom prst="rect">
            <a:avLst/>
          </a:prstGeom>
          <a:noFill/>
          <a:ln/>
        </p:spPr>
        <p:txBody>
          <a:bodyPr wrap="square" lIns="0" tIns="0" rIns="0" bIns="0" rtlCol="0" anchor="t"/>
          <a:lstStyle/>
          <a:p>
            <a:pPr marL="0" indent="0" algn="ctr">
              <a:lnSpc>
                <a:spcPts val="5200"/>
              </a:lnSpc>
              <a:buNone/>
            </a:pPr>
            <a:r>
              <a:rPr lang="it-IT" sz="4000" noProof="0" dirty="0">
                <a:solidFill>
                  <a:srgbClr val="2C3F42"/>
                </a:solidFill>
                <a:latin typeface="Bitter Medium" pitchFamily="34" charset="0"/>
                <a:ea typeface="Bitter Medium" pitchFamily="34" charset="-122"/>
                <a:cs typeface="Bitter Medium" pitchFamily="34" charset="-120"/>
              </a:rPr>
              <a:t>Controlli </a:t>
            </a:r>
            <a:r>
              <a:rPr lang="it-IT" sz="4000" noProof="0" dirty="0" err="1">
                <a:solidFill>
                  <a:srgbClr val="2C3F42"/>
                </a:solidFill>
                <a:latin typeface="Bitter Medium" pitchFamily="34" charset="0"/>
                <a:ea typeface="Bitter Medium" pitchFamily="34" charset="-122"/>
                <a:cs typeface="Bitter Medium" pitchFamily="34" charset="-120"/>
              </a:rPr>
              <a:t>FdS</a:t>
            </a:r>
            <a:r>
              <a:rPr lang="it-IT" sz="4000" noProof="0" dirty="0">
                <a:solidFill>
                  <a:srgbClr val="2C3F42"/>
                </a:solidFill>
                <a:latin typeface="Bitter Medium" pitchFamily="34" charset="0"/>
                <a:ea typeface="Bitter Medium" pitchFamily="34" charset="-122"/>
                <a:cs typeface="Bitter Medium" pitchFamily="34" charset="-120"/>
              </a:rPr>
              <a:t> su rispetto requisiti normativi / 1</a:t>
            </a:r>
            <a:endParaRPr lang="it-IT" sz="4000" noProof="0" dirty="0"/>
          </a:p>
        </p:txBody>
      </p:sp>
      <p:sp>
        <p:nvSpPr>
          <p:cNvPr id="13" name="Shape 10">
            <a:extLst>
              <a:ext uri="{FF2B5EF4-FFF2-40B4-BE49-F238E27FC236}">
                <a16:creationId xmlns:a16="http://schemas.microsoft.com/office/drawing/2014/main" id="{0C02A720-8D35-E32E-4DD9-12249B09DB7F}"/>
              </a:ext>
            </a:extLst>
          </p:cNvPr>
          <p:cNvSpPr/>
          <p:nvPr/>
        </p:nvSpPr>
        <p:spPr>
          <a:xfrm>
            <a:off x="482566" y="1870934"/>
            <a:ext cx="8732149" cy="5810026"/>
          </a:xfrm>
          <a:prstGeom prst="roundRect">
            <a:avLst>
              <a:gd name="adj" fmla="val 4316"/>
            </a:avLst>
          </a:prstGeom>
          <a:solidFill>
            <a:srgbClr val="FCE2CF"/>
          </a:solidFill>
          <a:ln w="7620">
            <a:solidFill>
              <a:srgbClr val="E2C8B5"/>
            </a:solidFill>
            <a:prstDash val="solid"/>
          </a:ln>
        </p:spPr>
        <p:txBody>
          <a:bodyPr/>
          <a:lstStyle/>
          <a:p>
            <a:pPr marL="285750" indent="-285750" algn="just">
              <a:spcAft>
                <a:spcPts val="1200"/>
              </a:spcAft>
              <a:buFont typeface="Arial" panose="020B0604020202020204" pitchFamily="34" charset="0"/>
              <a:buChar char="•"/>
            </a:pPr>
            <a:r>
              <a:rPr lang="it-IT" dirty="0">
                <a:latin typeface="Open Sans" panose="020B0606030504020204" pitchFamily="34" charset="0"/>
                <a:ea typeface="Open Sans" panose="020B0606030504020204" pitchFamily="34" charset="0"/>
                <a:cs typeface="Open Sans" panose="020B0606030504020204" pitchFamily="34" charset="0"/>
              </a:rPr>
              <a:t>Controllo sui lavoratori beneficiari e rispetto dei requisiti soggettivi:</a:t>
            </a:r>
          </a:p>
          <a:p>
            <a:pPr marL="541338" algn="just"/>
            <a:r>
              <a:rPr lang="it-IT" dirty="0">
                <a:latin typeface="Open Sans" panose="020B0606030504020204" pitchFamily="34" charset="0"/>
                <a:ea typeface="Open Sans" panose="020B0606030504020204" pitchFamily="34" charset="0"/>
                <a:cs typeface="Open Sans" panose="020B0606030504020204" pitchFamily="34" charset="0"/>
              </a:rPr>
              <a:t>assunti con contratto di lavoro subordinato, compresi gli apprendisti con contratto di apprendistato professionalizzante, che alla data di presentazione della relativa domanda di concessione abbiano un’anzianità lavorativa </a:t>
            </a:r>
            <a:r>
              <a:rPr lang="it-IT" b="1" dirty="0">
                <a:latin typeface="Open Sans" panose="020B0606030504020204" pitchFamily="34" charset="0"/>
                <a:ea typeface="Open Sans" panose="020B0606030504020204" pitchFamily="34" charset="0"/>
                <a:cs typeface="Open Sans" panose="020B0606030504020204" pitchFamily="34" charset="0"/>
              </a:rPr>
              <a:t>di settore</a:t>
            </a:r>
            <a:r>
              <a:rPr lang="it-IT" dirty="0">
                <a:latin typeface="Open Sans" panose="020B0606030504020204" pitchFamily="34" charset="0"/>
                <a:ea typeface="Open Sans" panose="020B0606030504020204" pitchFamily="34" charset="0"/>
                <a:cs typeface="Open Sans" panose="020B0606030504020204" pitchFamily="34" charset="0"/>
              </a:rPr>
              <a:t>, di almeno 30 giorni.</a:t>
            </a:r>
            <a:br>
              <a:rPr lang="it-IT" dirty="0">
                <a:latin typeface="Open Sans" panose="020B0606030504020204" pitchFamily="34" charset="0"/>
                <a:ea typeface="Open Sans" panose="020B0606030504020204" pitchFamily="34" charset="0"/>
                <a:cs typeface="Open Sans" panose="020B0606030504020204" pitchFamily="34" charset="0"/>
              </a:rPr>
            </a:br>
            <a:endParaRPr lang="it-IT" dirty="0">
              <a:latin typeface="Open Sans" panose="020B0606030504020204" pitchFamily="34" charset="0"/>
              <a:ea typeface="Open Sans" panose="020B0606030504020204" pitchFamily="34" charset="0"/>
              <a:cs typeface="Open Sans" panose="020B0606030504020204" pitchFamily="34" charset="0"/>
            </a:endParaRPr>
          </a:p>
          <a:p>
            <a:pPr marL="271463" indent="-271463" algn="just">
              <a:spcAft>
                <a:spcPts val="1200"/>
              </a:spcAft>
              <a:buFont typeface="Arial" panose="020B0604020202020204" pitchFamily="34" charset="0"/>
              <a:buChar char="•"/>
            </a:pPr>
            <a:r>
              <a:rPr lang="it-IT" dirty="0">
                <a:latin typeface="Open Sans" panose="020B0606030504020204" pitchFamily="34" charset="0"/>
                <a:ea typeface="Open Sans" panose="020B0606030504020204" pitchFamily="34" charset="0"/>
                <a:cs typeface="Open Sans" panose="020B0606030504020204" pitchFamily="34" charset="0"/>
              </a:rPr>
              <a:t>Durata massima complessiva trattamenti CIGO ex art. 12 DL 148 /2015:</a:t>
            </a:r>
          </a:p>
          <a:p>
            <a:pPr marL="541338" indent="-269875" algn="just">
              <a:buFont typeface="+mj-lt"/>
              <a:buAutoNum type="arabicPeriod"/>
            </a:pPr>
            <a:r>
              <a:rPr lang="it-IT" dirty="0">
                <a:latin typeface="Open Sans" panose="020B0606030504020204" pitchFamily="34" charset="0"/>
                <a:ea typeface="Open Sans" panose="020B0606030504020204" pitchFamily="34" charset="0"/>
                <a:cs typeface="Open Sans" panose="020B0606030504020204" pitchFamily="34" charset="0"/>
              </a:rPr>
              <a:t>Comma 1: rispetto delle 13 settimane continuative, prorogabile trimestralmente fino a un massimo complessivo di 52 settimane presso l’unità produttiva; </a:t>
            </a:r>
          </a:p>
          <a:p>
            <a:pPr marL="541338" indent="-269875" algn="just">
              <a:buFont typeface="+mj-lt"/>
              <a:buAutoNum type="arabicPeriod"/>
            </a:pPr>
            <a:endParaRPr lang="it-IT" dirty="0">
              <a:latin typeface="Open Sans" panose="020B0606030504020204" pitchFamily="34" charset="0"/>
              <a:ea typeface="Open Sans" panose="020B0606030504020204" pitchFamily="34" charset="0"/>
              <a:cs typeface="Open Sans" panose="020B0606030504020204" pitchFamily="34" charset="0"/>
            </a:endParaRPr>
          </a:p>
          <a:p>
            <a:pPr marL="541338" indent="-269875" algn="just">
              <a:buFont typeface="+mj-lt"/>
              <a:buAutoNum type="arabicPeriod"/>
            </a:pPr>
            <a:r>
              <a:rPr lang="it-IT" dirty="0">
                <a:latin typeface="Open Sans" panose="020B0606030504020204" pitchFamily="34" charset="0"/>
                <a:ea typeface="Open Sans" panose="020B0606030504020204" pitchFamily="34" charset="0"/>
                <a:cs typeface="Open Sans" panose="020B0606030504020204" pitchFamily="34" charset="0"/>
              </a:rPr>
              <a:t>Comma 3: limite durata di 52 settimane in un biennio mobile per integrazione salariale ordinaria relativa a più periodi non consecutivi, presso l’unità produttiva; </a:t>
            </a:r>
          </a:p>
          <a:p>
            <a:pPr marL="557213" indent="-285750" algn="just">
              <a:buFontTx/>
              <a:buChar char="-"/>
            </a:pPr>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11">
            <a:extLst>
              <a:ext uri="{FF2B5EF4-FFF2-40B4-BE49-F238E27FC236}">
                <a16:creationId xmlns:a16="http://schemas.microsoft.com/office/drawing/2014/main" id="{90913FE5-9D73-BB80-918E-3942FCB297D8}"/>
              </a:ext>
            </a:extLst>
          </p:cNvPr>
          <p:cNvSpPr/>
          <p:nvPr/>
        </p:nvSpPr>
        <p:spPr>
          <a:xfrm>
            <a:off x="702870" y="1949489"/>
            <a:ext cx="8382603" cy="2600995"/>
          </a:xfrm>
          <a:prstGeom prst="rect">
            <a:avLst/>
          </a:prstGeom>
          <a:noFill/>
          <a:ln/>
        </p:spPr>
        <p:txBody>
          <a:bodyPr wrap="none" lIns="0" tIns="0" rIns="0" bIns="0" rtlCol="0" anchor="t"/>
          <a:lstStyle/>
          <a:p>
            <a:pPr marL="0" indent="0" algn="l">
              <a:lnSpc>
                <a:spcPts val="2600"/>
              </a:lnSpc>
              <a:buNone/>
            </a:pPr>
            <a:endParaRPr lang="it-IT" sz="2050" dirty="0">
              <a:solidFill>
                <a:srgbClr val="2B2E3C"/>
              </a:solidFill>
              <a:latin typeface="Bitter Medium" pitchFamily="34" charset="0"/>
            </a:endParaRPr>
          </a:p>
        </p:txBody>
      </p:sp>
    </p:spTree>
    <p:extLst>
      <p:ext uri="{BB962C8B-B14F-4D97-AF65-F5344CB8AC3E}">
        <p14:creationId xmlns:p14="http://schemas.microsoft.com/office/powerpoint/2010/main" val="65092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E617C-916A-C009-646A-459A22A315E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7EB9D8F-A61F-8C57-0A5D-1D81D97DD9A5}"/>
              </a:ext>
            </a:extLst>
          </p:cNvPr>
          <p:cNvPicPr>
            <a:picLocks noChangeAspect="1"/>
          </p:cNvPicPr>
          <p:nvPr/>
        </p:nvPicPr>
        <p:blipFill>
          <a:blip r:embed="rId3"/>
          <a:stretch>
            <a:fillRect/>
          </a:stretch>
        </p:blipFill>
        <p:spPr>
          <a:xfrm>
            <a:off x="9909841" y="1106310"/>
            <a:ext cx="4720559" cy="6937693"/>
          </a:xfrm>
          <a:prstGeom prst="rect">
            <a:avLst/>
          </a:prstGeom>
        </p:spPr>
      </p:pic>
      <p:sp>
        <p:nvSpPr>
          <p:cNvPr id="3" name="Text 0">
            <a:extLst>
              <a:ext uri="{FF2B5EF4-FFF2-40B4-BE49-F238E27FC236}">
                <a16:creationId xmlns:a16="http://schemas.microsoft.com/office/drawing/2014/main" id="{83298B5E-F2E7-839B-12CB-2D8C11CE7F7C}"/>
              </a:ext>
            </a:extLst>
          </p:cNvPr>
          <p:cNvSpPr/>
          <p:nvPr/>
        </p:nvSpPr>
        <p:spPr>
          <a:xfrm>
            <a:off x="528097" y="195526"/>
            <a:ext cx="13650748" cy="673718"/>
          </a:xfrm>
          <a:prstGeom prst="rect">
            <a:avLst/>
          </a:prstGeom>
          <a:noFill/>
          <a:ln/>
        </p:spPr>
        <p:txBody>
          <a:bodyPr wrap="square" lIns="0" tIns="0" rIns="0" bIns="0" rtlCol="0" anchor="t"/>
          <a:lstStyle/>
          <a:p>
            <a:pPr marL="0" indent="0" algn="ctr">
              <a:lnSpc>
                <a:spcPts val="5200"/>
              </a:lnSpc>
              <a:buNone/>
            </a:pPr>
            <a:r>
              <a:rPr lang="it-IT" sz="4000" noProof="0" dirty="0">
                <a:solidFill>
                  <a:srgbClr val="2C3F42"/>
                </a:solidFill>
                <a:latin typeface="Bitter Medium" pitchFamily="34" charset="0"/>
                <a:ea typeface="Bitter Medium" pitchFamily="34" charset="-122"/>
                <a:cs typeface="Bitter Medium" pitchFamily="34" charset="-120"/>
              </a:rPr>
              <a:t>Controlli</a:t>
            </a:r>
            <a:r>
              <a:rPr lang="it-IT" sz="4150" noProof="0" dirty="0">
                <a:solidFill>
                  <a:srgbClr val="2C3F42"/>
                </a:solidFill>
                <a:latin typeface="Bitter Medium" pitchFamily="34" charset="0"/>
                <a:ea typeface="Bitter Medium" pitchFamily="34" charset="-122"/>
                <a:cs typeface="Bitter Medium" pitchFamily="34" charset="-120"/>
              </a:rPr>
              <a:t> </a:t>
            </a:r>
            <a:r>
              <a:rPr lang="it-IT" sz="4150" noProof="0" dirty="0" err="1">
                <a:solidFill>
                  <a:srgbClr val="2C3F42"/>
                </a:solidFill>
                <a:latin typeface="Bitter Medium" pitchFamily="34" charset="0"/>
                <a:ea typeface="Bitter Medium" pitchFamily="34" charset="-122"/>
                <a:cs typeface="Bitter Medium" pitchFamily="34" charset="-120"/>
              </a:rPr>
              <a:t>FdS</a:t>
            </a:r>
            <a:r>
              <a:rPr lang="it-IT" sz="4150" noProof="0" dirty="0">
                <a:solidFill>
                  <a:srgbClr val="2C3F42"/>
                </a:solidFill>
                <a:latin typeface="Bitter Medium" pitchFamily="34" charset="0"/>
                <a:ea typeface="Bitter Medium" pitchFamily="34" charset="-122"/>
                <a:cs typeface="Bitter Medium" pitchFamily="34" charset="-120"/>
              </a:rPr>
              <a:t> su </a:t>
            </a:r>
            <a:r>
              <a:rPr lang="it-IT" sz="4000" noProof="0" dirty="0">
                <a:solidFill>
                  <a:srgbClr val="2C3F42"/>
                </a:solidFill>
                <a:latin typeface="Bitter Medium" pitchFamily="34" charset="0"/>
                <a:ea typeface="Bitter Medium" pitchFamily="34" charset="-122"/>
                <a:cs typeface="Bitter Medium" pitchFamily="34" charset="-120"/>
              </a:rPr>
              <a:t>rispetto</a:t>
            </a:r>
            <a:r>
              <a:rPr lang="it-IT" sz="4150" noProof="0" dirty="0">
                <a:solidFill>
                  <a:srgbClr val="2C3F42"/>
                </a:solidFill>
                <a:latin typeface="Bitter Medium" pitchFamily="34" charset="0"/>
                <a:ea typeface="Bitter Medium" pitchFamily="34" charset="-122"/>
                <a:cs typeface="Bitter Medium" pitchFamily="34" charset="-120"/>
              </a:rPr>
              <a:t> requisiti normativi / 2</a:t>
            </a:r>
            <a:endParaRPr lang="it-IT" sz="4150" noProof="0" dirty="0"/>
          </a:p>
        </p:txBody>
      </p:sp>
      <p:sp>
        <p:nvSpPr>
          <p:cNvPr id="13" name="Shape 10">
            <a:extLst>
              <a:ext uri="{FF2B5EF4-FFF2-40B4-BE49-F238E27FC236}">
                <a16:creationId xmlns:a16="http://schemas.microsoft.com/office/drawing/2014/main" id="{6CD78613-795C-D025-98F5-0713540F1D32}"/>
              </a:ext>
            </a:extLst>
          </p:cNvPr>
          <p:cNvSpPr/>
          <p:nvPr/>
        </p:nvSpPr>
        <p:spPr>
          <a:xfrm>
            <a:off x="528096" y="1241778"/>
            <a:ext cx="8732149" cy="6439182"/>
          </a:xfrm>
          <a:prstGeom prst="roundRect">
            <a:avLst>
              <a:gd name="adj" fmla="val 4316"/>
            </a:avLst>
          </a:prstGeom>
          <a:solidFill>
            <a:srgbClr val="FCE2CF"/>
          </a:solidFill>
          <a:ln w="7620">
            <a:solidFill>
              <a:srgbClr val="E2C8B5"/>
            </a:solidFill>
            <a:prstDash val="solid"/>
          </a:ln>
        </p:spPr>
        <p:txBody>
          <a:bodyPr/>
          <a:lstStyle/>
          <a:p>
            <a:pPr marL="631825" indent="-450850">
              <a:spcAft>
                <a:spcPts val="1200"/>
              </a:spcAft>
              <a:buFont typeface="Arial" panose="020B0604020202020204" pitchFamily="34" charset="0"/>
              <a:buChar char="•"/>
            </a:pPr>
            <a:r>
              <a:rPr lang="it-IT" dirty="0">
                <a:latin typeface="Open Sans" panose="020B0606030504020204" pitchFamily="34" charset="0"/>
                <a:ea typeface="Open Sans" panose="020B0606030504020204" pitchFamily="34" charset="0"/>
                <a:cs typeface="Open Sans" panose="020B0606030504020204" pitchFamily="34" charset="0"/>
              </a:rPr>
              <a:t>Durata massima complessiva varie tipologie di Cassa:	</a:t>
            </a:r>
          </a:p>
          <a:p>
            <a:pPr marL="631825" algn="just">
              <a:spcAft>
                <a:spcPts val="1200"/>
              </a:spcAft>
            </a:pPr>
            <a:r>
              <a:rPr lang="it-IT" dirty="0">
                <a:latin typeface="Open Sans" panose="020B0606030504020204" pitchFamily="34" charset="0"/>
                <a:ea typeface="Open Sans" panose="020B0606030504020204" pitchFamily="34" charset="0"/>
                <a:cs typeface="Open Sans" panose="020B0606030504020204" pitchFamily="34" charset="0"/>
              </a:rPr>
              <a:t>rispetto della durata massima complessiva nel limite di 24 mesi in un quinquennio mobile, per ciascuna unità produttiva come somma dei trattamenti ordinari e straordinari di integrazione salariale autorizzati.</a:t>
            </a:r>
            <a:br>
              <a:rPr lang="it-IT" dirty="0">
                <a:latin typeface="Open Sans" panose="020B0606030504020204" pitchFamily="34" charset="0"/>
                <a:ea typeface="Open Sans" panose="020B0606030504020204" pitchFamily="34" charset="0"/>
                <a:cs typeface="Open Sans" panose="020B0606030504020204" pitchFamily="34" charset="0"/>
              </a:rPr>
            </a:br>
            <a:r>
              <a:rPr lang="it-IT" dirty="0">
                <a:latin typeface="Open Sans" panose="020B0606030504020204" pitchFamily="34" charset="0"/>
                <a:ea typeface="Open Sans" panose="020B0606030504020204" pitchFamily="34" charset="0"/>
                <a:cs typeface="Open Sans" panose="020B0606030504020204" pitchFamily="34" charset="0"/>
              </a:rPr>
              <a:t>(30 mesi per il settore edilizia e per le imprese che svolgono attività di escavazione e di lavorazione di materiali lapidei)</a:t>
            </a:r>
          </a:p>
          <a:p>
            <a:pPr marL="631825" algn="just">
              <a:buFont typeface="Arial" panose="020B0604020202020204" pitchFamily="34" charset="0"/>
              <a:buChar char="•"/>
            </a:pPr>
            <a:endParaRPr lang="it-IT" dirty="0">
              <a:latin typeface="Open Sans" panose="020B0606030504020204" pitchFamily="34" charset="0"/>
              <a:ea typeface="Open Sans" panose="020B0606030504020204" pitchFamily="34" charset="0"/>
              <a:cs typeface="Open Sans" panose="020B0606030504020204" pitchFamily="34" charset="0"/>
            </a:endParaRPr>
          </a:p>
          <a:p>
            <a:pPr marL="631825" indent="-450850">
              <a:buFont typeface="Arial" panose="020B0604020202020204" pitchFamily="34" charset="0"/>
              <a:buChar char="•"/>
            </a:pPr>
            <a:r>
              <a:rPr lang="it-IT" dirty="0">
                <a:latin typeface="Open Sans" panose="020B0606030504020204" pitchFamily="34" charset="0"/>
                <a:ea typeface="Open Sans" panose="020B0606030504020204" pitchFamily="34" charset="0"/>
                <a:cs typeface="Open Sans" panose="020B0606030504020204" pitchFamily="34" charset="0"/>
              </a:rPr>
              <a:t>Rispetto della durata massima complessiva CIGS ex art. 22 DL 148 /2015</a:t>
            </a:r>
          </a:p>
          <a:p>
            <a:pPr marL="631825" indent="-450850" algn="just"/>
            <a:r>
              <a:rPr lang="it-IT" dirty="0">
                <a:latin typeface="Open Sans" panose="020B0606030504020204" pitchFamily="34" charset="0"/>
                <a:ea typeface="Open Sans" panose="020B0606030504020204" pitchFamily="34" charset="0"/>
                <a:cs typeface="Open Sans" panose="020B0606030504020204" pitchFamily="34" charset="0"/>
              </a:rPr>
              <a:t>	in relazione alle singole causali:</a:t>
            </a:r>
          </a:p>
          <a:p>
            <a:pPr marL="631825" indent="-450850"/>
            <a:br>
              <a:rPr lang="it-IT" dirty="0">
                <a:latin typeface="Open Sans" panose="020B0606030504020204" pitchFamily="34" charset="0"/>
                <a:ea typeface="Open Sans" panose="020B0606030504020204" pitchFamily="34" charset="0"/>
                <a:cs typeface="Open Sans" panose="020B0606030504020204" pitchFamily="34" charset="0"/>
              </a:rPr>
            </a:br>
            <a:r>
              <a:rPr lang="it-IT" dirty="0">
                <a:latin typeface="Open Sans" panose="020B0606030504020204" pitchFamily="34" charset="0"/>
                <a:ea typeface="Open Sans" panose="020B0606030504020204" pitchFamily="34" charset="0"/>
                <a:cs typeface="Open Sans" panose="020B0606030504020204" pitchFamily="34" charset="0"/>
              </a:rPr>
              <a:t>es. riorganizzazione aziendale: relativamente a ciascuna unità produttiva, il trattamento straordinario di integrazione salariale può avere una durata massima di 24 mesi, anche continuativi, in un quinquennio mobile</a:t>
            </a:r>
          </a:p>
          <a:p>
            <a:pPr marL="631825" indent="-450850"/>
            <a:br>
              <a:rPr lang="it-IT" dirty="0">
                <a:latin typeface="Open Sans" panose="020B0606030504020204" pitchFamily="34" charset="0"/>
                <a:ea typeface="Open Sans" panose="020B0606030504020204" pitchFamily="34" charset="0"/>
                <a:cs typeface="Open Sans" panose="020B0606030504020204" pitchFamily="34" charset="0"/>
              </a:rPr>
            </a:br>
            <a:r>
              <a:rPr lang="it-IT" dirty="0">
                <a:latin typeface="Open Sans" panose="020B0606030504020204" pitchFamily="34" charset="0"/>
                <a:ea typeface="Open Sans" panose="020B0606030504020204" pitchFamily="34" charset="0"/>
                <a:cs typeface="Open Sans" panose="020B0606030504020204" pitchFamily="34" charset="0"/>
              </a:rPr>
              <a:t>es. crisi aziendale: relativamente a ciascuna unità produttiva, il trattamento straordinario di integrazione salariale può avere una durata massima di 12 mesi, anche continuativi. Una nuova autorizzazione non può essere concessa prima che sia decorso un periodo pari a due terzi di quello relativo alla precedente autorizzazione.</a:t>
            </a:r>
          </a:p>
          <a:p>
            <a:pPr marL="631825" indent="-450850" algn="just"/>
            <a:r>
              <a:rPr lang="it-IT" dirty="0">
                <a:latin typeface="Open Sans" panose="020B0606030504020204" pitchFamily="34" charset="0"/>
                <a:ea typeface="Open Sans" panose="020B0606030504020204" pitchFamily="34" charset="0"/>
                <a:cs typeface="Open Sans" panose="020B0606030504020204" pitchFamily="34" charset="0"/>
              </a:rPr>
              <a:t>.</a:t>
            </a:r>
            <a:br>
              <a:rPr lang="it-IT" dirty="0">
                <a:latin typeface="Open Sans" panose="020B0606030504020204" pitchFamily="34" charset="0"/>
                <a:ea typeface="Open Sans" panose="020B0606030504020204" pitchFamily="34" charset="0"/>
                <a:cs typeface="Open Sans" panose="020B0606030504020204" pitchFamily="34" charset="0"/>
              </a:rPr>
            </a:br>
            <a:endParaRPr lang="it-IT" dirty="0">
              <a:latin typeface="Open Sans" panose="020B0606030504020204" pitchFamily="34" charset="0"/>
              <a:ea typeface="Open Sans" panose="020B0606030504020204" pitchFamily="34" charset="0"/>
              <a:cs typeface="Open Sans" panose="020B0606030504020204" pitchFamily="34" charset="0"/>
            </a:endParaRPr>
          </a:p>
          <a:p>
            <a:pPr marL="557213" indent="-285750" algn="just">
              <a:buFontTx/>
              <a:buChar char="-"/>
            </a:pPr>
            <a:endParaRPr lang="it-IT"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11">
            <a:extLst>
              <a:ext uri="{FF2B5EF4-FFF2-40B4-BE49-F238E27FC236}">
                <a16:creationId xmlns:a16="http://schemas.microsoft.com/office/drawing/2014/main" id="{8EBED49E-8900-197F-A7C9-CC206BD92B7A}"/>
              </a:ext>
            </a:extLst>
          </p:cNvPr>
          <p:cNvSpPr/>
          <p:nvPr/>
        </p:nvSpPr>
        <p:spPr>
          <a:xfrm>
            <a:off x="702870" y="1949489"/>
            <a:ext cx="8382603" cy="2600995"/>
          </a:xfrm>
          <a:prstGeom prst="rect">
            <a:avLst/>
          </a:prstGeom>
          <a:noFill/>
          <a:ln/>
        </p:spPr>
        <p:txBody>
          <a:bodyPr wrap="none" lIns="0" tIns="0" rIns="0" bIns="0" rtlCol="0" anchor="t"/>
          <a:lstStyle/>
          <a:p>
            <a:pPr marL="0" indent="0" algn="l">
              <a:lnSpc>
                <a:spcPts val="2600"/>
              </a:lnSpc>
              <a:buNone/>
            </a:pPr>
            <a:endParaRPr lang="it-IT" sz="2050" dirty="0">
              <a:solidFill>
                <a:srgbClr val="2B2E3C"/>
              </a:solidFill>
              <a:latin typeface="Bitter Medium" pitchFamily="34" charset="0"/>
            </a:endParaRPr>
          </a:p>
        </p:txBody>
      </p:sp>
    </p:spTree>
    <p:extLst>
      <p:ext uri="{BB962C8B-B14F-4D97-AF65-F5344CB8AC3E}">
        <p14:creationId xmlns:p14="http://schemas.microsoft.com/office/powerpoint/2010/main" val="4252127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350</TotalTime>
  <Words>2360</Words>
  <Application>Microsoft Office PowerPoint</Application>
  <PresentationFormat>Personalizzato</PresentationFormat>
  <Paragraphs>214</Paragraphs>
  <Slides>17</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Open Sans</vt:lpstr>
      <vt:lpstr>Calibri</vt:lpstr>
      <vt:lpstr>Open Sans Bold</vt:lpstr>
      <vt:lpstr>Verdana</vt:lpstr>
      <vt:lpstr>Aptos</vt:lpstr>
      <vt:lpstr>Bitter Medium</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Tiziana Cardone</dc:creator>
  <cp:lastModifiedBy>Massimiliano Paglia</cp:lastModifiedBy>
  <cp:revision>25</cp:revision>
  <dcterms:created xsi:type="dcterms:W3CDTF">2025-10-16T11:19:22Z</dcterms:created>
  <dcterms:modified xsi:type="dcterms:W3CDTF">2026-06-04T15:40:32Z</dcterms:modified>
</cp:coreProperties>
</file>